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DFCB5F-5929-4AF7-B11B-406E684F75A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03DCB9E-F8F2-4719-BFB4-E9632AB2C87C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1) </a:t>
          </a:r>
          <a:r>
            <a:rPr lang="ru-RU" dirty="0" err="1" smtClean="0">
              <a:solidFill>
                <a:srgbClr val="002060"/>
              </a:solidFill>
            </a:rPr>
            <a:t>Құжаттар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есеп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жазбаларын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негіздеу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құралы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қызметін</a:t>
          </a:r>
          <a:r>
            <a:rPr lang="ru-RU" dirty="0" smtClean="0">
              <a:solidFill>
                <a:srgbClr val="002060"/>
              </a:solidFill>
            </a:rPr>
            <a:t> </a:t>
          </a:r>
          <a:r>
            <a:rPr lang="ru-RU" dirty="0" err="1" smtClean="0">
              <a:solidFill>
                <a:srgbClr val="002060"/>
              </a:solidFill>
            </a:rPr>
            <a:t>атқарады</a:t>
          </a:r>
          <a:r>
            <a:rPr lang="ru-RU" dirty="0" smtClean="0">
              <a:solidFill>
                <a:srgbClr val="002060"/>
              </a:solidFill>
            </a:rPr>
            <a:t>.</a:t>
          </a:r>
          <a:endParaRPr lang="ru-RU" dirty="0">
            <a:solidFill>
              <a:srgbClr val="002060"/>
            </a:solidFill>
          </a:endParaRPr>
        </a:p>
      </dgm:t>
    </dgm:pt>
    <dgm:pt modelId="{5F45D8FB-BA3E-4E55-8CD7-7F14436D69B1}" type="parTrans" cxnId="{60A7FB83-1B15-4CDF-9093-1C9A9F33EDF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0DA5FF3-2413-4DA4-B616-4F0B7896983E}" type="sibTrans" cxnId="{60A7FB83-1B15-4CDF-9093-1C9A9F33EDF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A21246E-6D5D-4EC6-B5B7-AFFF4E239A3C}">
      <dgm:prSet/>
      <dgm:spPr/>
      <dgm:t>
        <a:bodyPr/>
        <a:lstStyle/>
        <a:p>
          <a:r>
            <a:rPr lang="ru-RU" smtClean="0">
              <a:solidFill>
                <a:srgbClr val="002060"/>
              </a:solidFill>
            </a:rPr>
            <a:t>2) Бухгалтерлік құжаттардың үлкен оперативті мағынасы бар. </a:t>
          </a:r>
          <a:endParaRPr lang="ru-RU" dirty="0" smtClean="0">
            <a:solidFill>
              <a:srgbClr val="002060"/>
            </a:solidFill>
          </a:endParaRPr>
        </a:p>
      </dgm:t>
    </dgm:pt>
    <dgm:pt modelId="{27654F38-8903-4772-B843-884B05BE7206}" type="parTrans" cxnId="{182A4E71-2AAA-48EA-9128-C898C2BB87A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AC65D7E-81AD-49D9-849B-9AB79DC23097}" type="sibTrans" cxnId="{182A4E71-2AAA-48EA-9128-C898C2BB87A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3991272-2200-4572-A540-DA236C870DB1}">
      <dgm:prSet/>
      <dgm:spPr/>
      <dgm:t>
        <a:bodyPr/>
        <a:lstStyle/>
        <a:p>
          <a:r>
            <a:rPr lang="ru-RU" smtClean="0">
              <a:solidFill>
                <a:srgbClr val="002060"/>
              </a:solidFill>
            </a:rPr>
            <a:t>3) Бухгалтерлік құжаттар бақылау-талдау қызметін атқарады. </a:t>
          </a:r>
          <a:endParaRPr lang="ru-RU" dirty="0" smtClean="0">
            <a:solidFill>
              <a:srgbClr val="002060"/>
            </a:solidFill>
          </a:endParaRPr>
        </a:p>
      </dgm:t>
    </dgm:pt>
    <dgm:pt modelId="{320C9388-76BC-4BD6-8109-CEBCDDBC932D}" type="parTrans" cxnId="{025FCA8A-6A76-4B99-A98B-6FAA3EA0721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178965D-77BC-4A60-8484-89BC7989E1BE}" type="sibTrans" cxnId="{025FCA8A-6A76-4B99-A98B-6FAA3EA0721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58F8930-2013-4522-9D93-A71BE9BBA7B5}">
      <dgm:prSet/>
      <dgm:spPr/>
      <dgm:t>
        <a:bodyPr/>
        <a:lstStyle/>
        <a:p>
          <a:r>
            <a:rPr lang="ru-RU" smtClean="0">
              <a:solidFill>
                <a:srgbClr val="002060"/>
              </a:solidFill>
            </a:rPr>
            <a:t>4) Құжаттардың кәсіпорынның меншігін сақтауын қамтамасыз етудегі ролі ерекше.</a:t>
          </a:r>
          <a:endParaRPr lang="ru-RU" dirty="0" smtClean="0">
            <a:solidFill>
              <a:srgbClr val="002060"/>
            </a:solidFill>
          </a:endParaRPr>
        </a:p>
      </dgm:t>
    </dgm:pt>
    <dgm:pt modelId="{EB77DC0F-276A-4DA0-B5EE-FB347811358E}" type="parTrans" cxnId="{E4737E06-8414-488C-B3B2-AABC4F09517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3D43723-0913-4A36-B0C6-0D02697A1C66}" type="sibTrans" cxnId="{E4737E06-8414-488C-B3B2-AABC4F09517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FE49900-E775-4D21-BACB-30C4754F2C5A}">
      <dgm:prSet/>
      <dgm:spPr/>
      <dgm:t>
        <a:bodyPr/>
        <a:lstStyle/>
        <a:p>
          <a:r>
            <a:rPr lang="ru-RU" smtClean="0">
              <a:solidFill>
                <a:srgbClr val="002060"/>
              </a:solidFill>
            </a:rPr>
            <a:t>5) Құжаттардың құқықтық маңыздылғы бар, олар кәсіпорындармен және басқа субъектілермен немесе жеке тұлғалармен арасында туындайтын дауларды шешуде пайдаланылады. </a:t>
          </a:r>
          <a:endParaRPr lang="ru-RU" dirty="0">
            <a:solidFill>
              <a:srgbClr val="002060"/>
            </a:solidFill>
          </a:endParaRPr>
        </a:p>
      </dgm:t>
    </dgm:pt>
    <dgm:pt modelId="{C5203D5B-D7C8-4EC6-A49F-96C696BB3F3A}" type="parTrans" cxnId="{064327F9-1DDC-4329-AA29-406FBEECD05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1FB8679-5E32-4608-8AA6-DF3AB051313F}" type="sibTrans" cxnId="{064327F9-1DDC-4329-AA29-406FBEECD05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A3BDFDC-3BA3-4C2D-B4DF-E9A55A39B091}" type="pres">
      <dgm:prSet presAssocID="{FEDFCB5F-5929-4AF7-B11B-406E684F75AB}" presName="diagram" presStyleCnt="0">
        <dgm:presLayoutVars>
          <dgm:dir/>
          <dgm:resizeHandles val="exact"/>
        </dgm:presLayoutVars>
      </dgm:prSet>
      <dgm:spPr/>
    </dgm:pt>
    <dgm:pt modelId="{7F0C5A9C-01FD-4699-8D49-AA9409109F8E}" type="pres">
      <dgm:prSet presAssocID="{403DCB9E-F8F2-4719-BFB4-E9632AB2C87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530FD-AD1D-4477-A1F2-8756CCAD0A4F}" type="pres">
      <dgm:prSet presAssocID="{B0DA5FF3-2413-4DA4-B616-4F0B7896983E}" presName="sibTrans" presStyleCnt="0"/>
      <dgm:spPr/>
    </dgm:pt>
    <dgm:pt modelId="{D188BB86-29FD-461B-96DE-B4931A829A93}" type="pres">
      <dgm:prSet presAssocID="{BA21246E-6D5D-4EC6-B5B7-AFFF4E239A3C}" presName="node" presStyleLbl="node1" presStyleIdx="1" presStyleCnt="5">
        <dgm:presLayoutVars>
          <dgm:bulletEnabled val="1"/>
        </dgm:presLayoutVars>
      </dgm:prSet>
      <dgm:spPr/>
    </dgm:pt>
    <dgm:pt modelId="{E04E027B-F61B-45BC-96B3-5EA7A6558B9B}" type="pres">
      <dgm:prSet presAssocID="{CAC65D7E-81AD-49D9-849B-9AB79DC23097}" presName="sibTrans" presStyleCnt="0"/>
      <dgm:spPr/>
    </dgm:pt>
    <dgm:pt modelId="{D94C224B-A07D-47A1-A0AC-3BA1D21008DF}" type="pres">
      <dgm:prSet presAssocID="{03991272-2200-4572-A540-DA236C870DB1}" presName="node" presStyleLbl="node1" presStyleIdx="2" presStyleCnt="5">
        <dgm:presLayoutVars>
          <dgm:bulletEnabled val="1"/>
        </dgm:presLayoutVars>
      </dgm:prSet>
      <dgm:spPr/>
    </dgm:pt>
    <dgm:pt modelId="{7976ADBD-ECBF-4DF8-BF80-F681E46F2E86}" type="pres">
      <dgm:prSet presAssocID="{C178965D-77BC-4A60-8484-89BC7989E1BE}" presName="sibTrans" presStyleCnt="0"/>
      <dgm:spPr/>
    </dgm:pt>
    <dgm:pt modelId="{5BA1A1DD-5CD9-4464-9662-F53550A085D5}" type="pres">
      <dgm:prSet presAssocID="{658F8930-2013-4522-9D93-A71BE9BBA7B5}" presName="node" presStyleLbl="node1" presStyleIdx="3" presStyleCnt="5">
        <dgm:presLayoutVars>
          <dgm:bulletEnabled val="1"/>
        </dgm:presLayoutVars>
      </dgm:prSet>
      <dgm:spPr/>
    </dgm:pt>
    <dgm:pt modelId="{332B4737-F0FA-4B77-B221-9D88D2BE8B85}" type="pres">
      <dgm:prSet presAssocID="{F3D43723-0913-4A36-B0C6-0D02697A1C66}" presName="sibTrans" presStyleCnt="0"/>
      <dgm:spPr/>
    </dgm:pt>
    <dgm:pt modelId="{86849C68-D43E-4E55-821A-96E25FE4D135}" type="pres">
      <dgm:prSet presAssocID="{8FE49900-E775-4D21-BACB-30C4754F2C5A}" presName="node" presStyleLbl="node1" presStyleIdx="4" presStyleCnt="5">
        <dgm:presLayoutVars>
          <dgm:bulletEnabled val="1"/>
        </dgm:presLayoutVars>
      </dgm:prSet>
      <dgm:spPr/>
    </dgm:pt>
  </dgm:ptLst>
  <dgm:cxnLst>
    <dgm:cxn modelId="{CE3EC6A2-673F-43A5-B667-4D4BF1A00DF6}" type="presOf" srcId="{BA21246E-6D5D-4EC6-B5B7-AFFF4E239A3C}" destId="{D188BB86-29FD-461B-96DE-B4931A829A93}" srcOrd="0" destOrd="0" presId="urn:microsoft.com/office/officeart/2005/8/layout/default"/>
    <dgm:cxn modelId="{60A7FB83-1B15-4CDF-9093-1C9A9F33EDFE}" srcId="{FEDFCB5F-5929-4AF7-B11B-406E684F75AB}" destId="{403DCB9E-F8F2-4719-BFB4-E9632AB2C87C}" srcOrd="0" destOrd="0" parTransId="{5F45D8FB-BA3E-4E55-8CD7-7F14436D69B1}" sibTransId="{B0DA5FF3-2413-4DA4-B616-4F0B7896983E}"/>
    <dgm:cxn modelId="{064327F9-1DDC-4329-AA29-406FBEECD05E}" srcId="{FEDFCB5F-5929-4AF7-B11B-406E684F75AB}" destId="{8FE49900-E775-4D21-BACB-30C4754F2C5A}" srcOrd="4" destOrd="0" parTransId="{C5203D5B-D7C8-4EC6-A49F-96C696BB3F3A}" sibTransId="{C1FB8679-5E32-4608-8AA6-DF3AB051313F}"/>
    <dgm:cxn modelId="{E4679EB9-FF69-49AC-98FB-D99596A69162}" type="presOf" srcId="{8FE49900-E775-4D21-BACB-30C4754F2C5A}" destId="{86849C68-D43E-4E55-821A-96E25FE4D135}" srcOrd="0" destOrd="0" presId="urn:microsoft.com/office/officeart/2005/8/layout/default"/>
    <dgm:cxn modelId="{DA9D07BE-31AA-4432-B9C8-9FA2479C0116}" type="presOf" srcId="{03991272-2200-4572-A540-DA236C870DB1}" destId="{D94C224B-A07D-47A1-A0AC-3BA1D21008DF}" srcOrd="0" destOrd="0" presId="urn:microsoft.com/office/officeart/2005/8/layout/default"/>
    <dgm:cxn modelId="{1EA8A829-D149-44F6-AE34-20CEBF689659}" type="presOf" srcId="{658F8930-2013-4522-9D93-A71BE9BBA7B5}" destId="{5BA1A1DD-5CD9-4464-9662-F53550A085D5}" srcOrd="0" destOrd="0" presId="urn:microsoft.com/office/officeart/2005/8/layout/default"/>
    <dgm:cxn modelId="{025FCA8A-6A76-4B99-A98B-6FAA3EA07211}" srcId="{FEDFCB5F-5929-4AF7-B11B-406E684F75AB}" destId="{03991272-2200-4572-A540-DA236C870DB1}" srcOrd="2" destOrd="0" parTransId="{320C9388-76BC-4BD6-8109-CEBCDDBC932D}" sibTransId="{C178965D-77BC-4A60-8484-89BC7989E1BE}"/>
    <dgm:cxn modelId="{182A4E71-2AAA-48EA-9128-C898C2BB87A0}" srcId="{FEDFCB5F-5929-4AF7-B11B-406E684F75AB}" destId="{BA21246E-6D5D-4EC6-B5B7-AFFF4E239A3C}" srcOrd="1" destOrd="0" parTransId="{27654F38-8903-4772-B843-884B05BE7206}" sibTransId="{CAC65D7E-81AD-49D9-849B-9AB79DC23097}"/>
    <dgm:cxn modelId="{E4737E06-8414-488C-B3B2-AABC4F09517C}" srcId="{FEDFCB5F-5929-4AF7-B11B-406E684F75AB}" destId="{658F8930-2013-4522-9D93-A71BE9BBA7B5}" srcOrd="3" destOrd="0" parTransId="{EB77DC0F-276A-4DA0-B5EE-FB347811358E}" sibTransId="{F3D43723-0913-4A36-B0C6-0D02697A1C66}"/>
    <dgm:cxn modelId="{01649719-E2C6-4182-9F98-D04F6A728847}" type="presOf" srcId="{FEDFCB5F-5929-4AF7-B11B-406E684F75AB}" destId="{6A3BDFDC-3BA3-4C2D-B4DF-E9A55A39B091}" srcOrd="0" destOrd="0" presId="urn:microsoft.com/office/officeart/2005/8/layout/default"/>
    <dgm:cxn modelId="{63A54255-0D59-4F4D-ADC6-14F5D33A8CE4}" type="presOf" srcId="{403DCB9E-F8F2-4719-BFB4-E9632AB2C87C}" destId="{7F0C5A9C-01FD-4699-8D49-AA9409109F8E}" srcOrd="0" destOrd="0" presId="urn:microsoft.com/office/officeart/2005/8/layout/default"/>
    <dgm:cxn modelId="{0F431E36-3876-4B1D-82CE-CEAE6A66572C}" type="presParOf" srcId="{6A3BDFDC-3BA3-4C2D-B4DF-E9A55A39B091}" destId="{7F0C5A9C-01FD-4699-8D49-AA9409109F8E}" srcOrd="0" destOrd="0" presId="urn:microsoft.com/office/officeart/2005/8/layout/default"/>
    <dgm:cxn modelId="{BBEEF842-9AA6-433B-B42F-2795D97226B5}" type="presParOf" srcId="{6A3BDFDC-3BA3-4C2D-B4DF-E9A55A39B091}" destId="{A6B530FD-AD1D-4477-A1F2-8756CCAD0A4F}" srcOrd="1" destOrd="0" presId="urn:microsoft.com/office/officeart/2005/8/layout/default"/>
    <dgm:cxn modelId="{0EB968C7-36BB-4BF0-9CB4-B11CC0ED9A5B}" type="presParOf" srcId="{6A3BDFDC-3BA3-4C2D-B4DF-E9A55A39B091}" destId="{D188BB86-29FD-461B-96DE-B4931A829A93}" srcOrd="2" destOrd="0" presId="urn:microsoft.com/office/officeart/2005/8/layout/default"/>
    <dgm:cxn modelId="{42AB01AB-CCC8-40A9-9544-35FA4A45908F}" type="presParOf" srcId="{6A3BDFDC-3BA3-4C2D-B4DF-E9A55A39B091}" destId="{E04E027B-F61B-45BC-96B3-5EA7A6558B9B}" srcOrd="3" destOrd="0" presId="urn:microsoft.com/office/officeart/2005/8/layout/default"/>
    <dgm:cxn modelId="{0DBD3B9B-9F8D-4642-83BC-770C2F546789}" type="presParOf" srcId="{6A3BDFDC-3BA3-4C2D-B4DF-E9A55A39B091}" destId="{D94C224B-A07D-47A1-A0AC-3BA1D21008DF}" srcOrd="4" destOrd="0" presId="urn:microsoft.com/office/officeart/2005/8/layout/default"/>
    <dgm:cxn modelId="{0940C002-1E6E-4CFF-99ED-C4D2D2B14B17}" type="presParOf" srcId="{6A3BDFDC-3BA3-4C2D-B4DF-E9A55A39B091}" destId="{7976ADBD-ECBF-4DF8-BF80-F681E46F2E86}" srcOrd="5" destOrd="0" presId="urn:microsoft.com/office/officeart/2005/8/layout/default"/>
    <dgm:cxn modelId="{EAD71F9A-EC28-442E-82B0-D70D4A84D9B5}" type="presParOf" srcId="{6A3BDFDC-3BA3-4C2D-B4DF-E9A55A39B091}" destId="{5BA1A1DD-5CD9-4464-9662-F53550A085D5}" srcOrd="6" destOrd="0" presId="urn:microsoft.com/office/officeart/2005/8/layout/default"/>
    <dgm:cxn modelId="{3CC79B71-3841-4293-98B0-3EB8FD4AAB94}" type="presParOf" srcId="{6A3BDFDC-3BA3-4C2D-B4DF-E9A55A39B091}" destId="{332B4737-F0FA-4B77-B221-9D88D2BE8B85}" srcOrd="7" destOrd="0" presId="urn:microsoft.com/office/officeart/2005/8/layout/default"/>
    <dgm:cxn modelId="{F30EFFC5-D188-4C3F-9004-3C45D9681961}" type="presParOf" srcId="{6A3BDFDC-3BA3-4C2D-B4DF-E9A55A39B091}" destId="{86849C68-D43E-4E55-821A-96E25FE4D13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C5A9C-01FD-4699-8D49-AA9409109F8E}">
      <dsp:nvSpPr>
        <dsp:cNvPr id="0" name=""/>
        <dsp:cNvSpPr/>
      </dsp:nvSpPr>
      <dsp:spPr>
        <a:xfrm>
          <a:off x="1221978" y="2645"/>
          <a:ext cx="2706687" cy="16240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rgbClr val="002060"/>
              </a:solidFill>
            </a:rPr>
            <a:t>1) </a:t>
          </a:r>
          <a:r>
            <a:rPr lang="ru-RU" sz="1500" kern="1200" dirty="0" err="1" smtClean="0">
              <a:solidFill>
                <a:srgbClr val="002060"/>
              </a:solidFill>
            </a:rPr>
            <a:t>Құжаттар</a:t>
          </a:r>
          <a:r>
            <a:rPr lang="ru-RU" sz="1500" kern="1200" dirty="0" smtClean="0">
              <a:solidFill>
                <a:srgbClr val="002060"/>
              </a:solidFill>
            </a:rPr>
            <a:t> </a:t>
          </a:r>
          <a:r>
            <a:rPr lang="ru-RU" sz="1500" kern="1200" dirty="0" err="1" smtClean="0">
              <a:solidFill>
                <a:srgbClr val="002060"/>
              </a:solidFill>
            </a:rPr>
            <a:t>есеп</a:t>
          </a:r>
          <a:r>
            <a:rPr lang="ru-RU" sz="1500" kern="1200" dirty="0" smtClean="0">
              <a:solidFill>
                <a:srgbClr val="002060"/>
              </a:solidFill>
            </a:rPr>
            <a:t> </a:t>
          </a:r>
          <a:r>
            <a:rPr lang="ru-RU" sz="1500" kern="1200" dirty="0" err="1" smtClean="0">
              <a:solidFill>
                <a:srgbClr val="002060"/>
              </a:solidFill>
            </a:rPr>
            <a:t>жазбаларын</a:t>
          </a:r>
          <a:r>
            <a:rPr lang="ru-RU" sz="1500" kern="1200" dirty="0" smtClean="0">
              <a:solidFill>
                <a:srgbClr val="002060"/>
              </a:solidFill>
            </a:rPr>
            <a:t> </a:t>
          </a:r>
          <a:r>
            <a:rPr lang="ru-RU" sz="1500" kern="1200" dirty="0" err="1" smtClean="0">
              <a:solidFill>
                <a:srgbClr val="002060"/>
              </a:solidFill>
            </a:rPr>
            <a:t>негіздеу</a:t>
          </a:r>
          <a:r>
            <a:rPr lang="ru-RU" sz="1500" kern="1200" dirty="0" smtClean="0">
              <a:solidFill>
                <a:srgbClr val="002060"/>
              </a:solidFill>
            </a:rPr>
            <a:t> </a:t>
          </a:r>
          <a:r>
            <a:rPr lang="ru-RU" sz="1500" kern="1200" dirty="0" err="1" smtClean="0">
              <a:solidFill>
                <a:srgbClr val="002060"/>
              </a:solidFill>
            </a:rPr>
            <a:t>құралы</a:t>
          </a:r>
          <a:r>
            <a:rPr lang="ru-RU" sz="1500" kern="1200" dirty="0" smtClean="0">
              <a:solidFill>
                <a:srgbClr val="002060"/>
              </a:solidFill>
            </a:rPr>
            <a:t> </a:t>
          </a:r>
          <a:r>
            <a:rPr lang="ru-RU" sz="1500" kern="1200" dirty="0" err="1" smtClean="0">
              <a:solidFill>
                <a:srgbClr val="002060"/>
              </a:solidFill>
            </a:rPr>
            <a:t>қызметін</a:t>
          </a:r>
          <a:r>
            <a:rPr lang="ru-RU" sz="1500" kern="1200" dirty="0" smtClean="0">
              <a:solidFill>
                <a:srgbClr val="002060"/>
              </a:solidFill>
            </a:rPr>
            <a:t> </a:t>
          </a:r>
          <a:r>
            <a:rPr lang="ru-RU" sz="1500" kern="1200" dirty="0" err="1" smtClean="0">
              <a:solidFill>
                <a:srgbClr val="002060"/>
              </a:solidFill>
            </a:rPr>
            <a:t>атқарады</a:t>
          </a:r>
          <a:r>
            <a:rPr lang="ru-RU" sz="1500" kern="1200" dirty="0" smtClean="0">
              <a:solidFill>
                <a:srgbClr val="002060"/>
              </a:solidFill>
            </a:rPr>
            <a:t>.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1221978" y="2645"/>
        <a:ext cx="2706687" cy="1624012"/>
      </dsp:txXfrm>
    </dsp:sp>
    <dsp:sp modelId="{D188BB86-29FD-461B-96DE-B4931A829A93}">
      <dsp:nvSpPr>
        <dsp:cNvPr id="0" name=""/>
        <dsp:cNvSpPr/>
      </dsp:nvSpPr>
      <dsp:spPr>
        <a:xfrm>
          <a:off x="4199334" y="2645"/>
          <a:ext cx="2706687" cy="16240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solidFill>
                <a:srgbClr val="002060"/>
              </a:solidFill>
            </a:rPr>
            <a:t>2) Бухгалтерлік құжаттардың үлкен оперативті мағынасы бар. </a:t>
          </a:r>
          <a:endParaRPr lang="ru-RU" sz="1500" kern="1200" dirty="0" smtClean="0">
            <a:solidFill>
              <a:srgbClr val="002060"/>
            </a:solidFill>
          </a:endParaRPr>
        </a:p>
      </dsp:txBody>
      <dsp:txXfrm>
        <a:off x="4199334" y="2645"/>
        <a:ext cx="2706687" cy="1624012"/>
      </dsp:txXfrm>
    </dsp:sp>
    <dsp:sp modelId="{D94C224B-A07D-47A1-A0AC-3BA1D21008DF}">
      <dsp:nvSpPr>
        <dsp:cNvPr id="0" name=""/>
        <dsp:cNvSpPr/>
      </dsp:nvSpPr>
      <dsp:spPr>
        <a:xfrm>
          <a:off x="1221978" y="1897327"/>
          <a:ext cx="2706687" cy="16240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solidFill>
                <a:srgbClr val="002060"/>
              </a:solidFill>
            </a:rPr>
            <a:t>3) Бухгалтерлік құжаттар бақылау-талдау қызметін атқарады. </a:t>
          </a:r>
          <a:endParaRPr lang="ru-RU" sz="1500" kern="1200" dirty="0" smtClean="0">
            <a:solidFill>
              <a:srgbClr val="002060"/>
            </a:solidFill>
          </a:endParaRPr>
        </a:p>
      </dsp:txBody>
      <dsp:txXfrm>
        <a:off x="1221978" y="1897327"/>
        <a:ext cx="2706687" cy="1624012"/>
      </dsp:txXfrm>
    </dsp:sp>
    <dsp:sp modelId="{5BA1A1DD-5CD9-4464-9662-F53550A085D5}">
      <dsp:nvSpPr>
        <dsp:cNvPr id="0" name=""/>
        <dsp:cNvSpPr/>
      </dsp:nvSpPr>
      <dsp:spPr>
        <a:xfrm>
          <a:off x="4199334" y="1897327"/>
          <a:ext cx="2706687" cy="16240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solidFill>
                <a:srgbClr val="002060"/>
              </a:solidFill>
            </a:rPr>
            <a:t>4) Құжаттардың кәсіпорынның меншігін сақтауын қамтамасыз етудегі ролі ерекше.</a:t>
          </a:r>
          <a:endParaRPr lang="ru-RU" sz="1500" kern="1200" dirty="0" smtClean="0">
            <a:solidFill>
              <a:srgbClr val="002060"/>
            </a:solidFill>
          </a:endParaRPr>
        </a:p>
      </dsp:txBody>
      <dsp:txXfrm>
        <a:off x="4199334" y="1897327"/>
        <a:ext cx="2706687" cy="1624012"/>
      </dsp:txXfrm>
    </dsp:sp>
    <dsp:sp modelId="{86849C68-D43E-4E55-821A-96E25FE4D135}">
      <dsp:nvSpPr>
        <dsp:cNvPr id="0" name=""/>
        <dsp:cNvSpPr/>
      </dsp:nvSpPr>
      <dsp:spPr>
        <a:xfrm>
          <a:off x="2710656" y="3792008"/>
          <a:ext cx="2706687" cy="16240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solidFill>
                <a:srgbClr val="002060"/>
              </a:solidFill>
            </a:rPr>
            <a:t>5) Құжаттардың құқықтық маңыздылғы бар, олар кәсіпорындармен және басқа субъектілермен немесе жеке тұлғалармен арасында туындайтын дауларды шешуде пайдаланылады. </a:t>
          </a:r>
          <a:endParaRPr lang="ru-RU" sz="1500" kern="1200" dirty="0">
            <a:solidFill>
              <a:srgbClr val="002060"/>
            </a:solidFill>
          </a:endParaRPr>
        </a:p>
      </dsp:txBody>
      <dsp:txXfrm>
        <a:off x="2710656" y="3792008"/>
        <a:ext cx="2706687" cy="1624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845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51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40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457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426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25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72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92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57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7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847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105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0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47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9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8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8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A95A95-FCD6-44D2-9B78-90C561B8B4CB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2796C3-C3E0-4A35-9FB0-9ED502522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76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 smtClean="0"/>
              <a:t>Құжаттарндыру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5377" y="4353635"/>
            <a:ext cx="6987645" cy="1031165"/>
          </a:xfrm>
        </p:spPr>
        <p:txBody>
          <a:bodyPr/>
          <a:lstStyle/>
          <a:p>
            <a:r>
              <a:rPr lang="kk-KZ" dirty="0" smtClean="0"/>
              <a:t>Лекция 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76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201304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Құжаттардың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реквизиттері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3618" y="1160060"/>
            <a:ext cx="10018713" cy="6305265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err="1"/>
              <a:t>Әрбір</a:t>
            </a:r>
            <a:r>
              <a:rPr lang="ru-RU" sz="2000" dirty="0"/>
              <a:t> </a:t>
            </a:r>
            <a:r>
              <a:rPr lang="ru-RU" sz="2000" dirty="0" err="1"/>
              <a:t>бухгалтерлік</a:t>
            </a:r>
            <a:r>
              <a:rPr lang="ru-RU" sz="2000" dirty="0"/>
              <a:t> </a:t>
            </a:r>
            <a:r>
              <a:rPr lang="ru-RU" sz="2000" dirty="0" err="1"/>
              <a:t>құжат</a:t>
            </a:r>
            <a:r>
              <a:rPr lang="ru-RU" sz="2000" dirty="0"/>
              <a:t> </a:t>
            </a:r>
            <a:r>
              <a:rPr lang="ru-RU" sz="2000" dirty="0" err="1"/>
              <a:t>онда</a:t>
            </a:r>
            <a:r>
              <a:rPr lang="ru-RU" sz="2000" dirty="0"/>
              <a:t> </a:t>
            </a:r>
            <a:r>
              <a:rPr lang="ru-RU" sz="2000" dirty="0" err="1"/>
              <a:t>орындалған</a:t>
            </a:r>
            <a:r>
              <a:rPr lang="ru-RU" sz="2000" dirty="0"/>
              <a:t> </a:t>
            </a:r>
            <a:r>
              <a:rPr lang="ru-RU" sz="2000" dirty="0" err="1"/>
              <a:t>әрекеттер</a:t>
            </a:r>
            <a:r>
              <a:rPr lang="ru-RU" sz="2000" dirty="0"/>
              <a:t>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керекті</a:t>
            </a:r>
            <a:r>
              <a:rPr lang="ru-RU" sz="2000" dirty="0"/>
              <a:t> </a:t>
            </a:r>
            <a:r>
              <a:rPr lang="ru-RU" sz="2000" dirty="0" err="1"/>
              <a:t>түсініктер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қажетті</a:t>
            </a:r>
            <a:r>
              <a:rPr lang="ru-RU" sz="2000" dirty="0"/>
              <a:t>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қажетті</a:t>
            </a:r>
            <a:r>
              <a:rPr lang="ru-RU" sz="2000" dirty="0"/>
              <a:t> </a:t>
            </a:r>
            <a:r>
              <a:rPr lang="ru-RU" sz="2000" dirty="0" err="1"/>
              <a:t>мәліметтерден</a:t>
            </a:r>
            <a:r>
              <a:rPr lang="ru-RU" sz="2000" dirty="0"/>
              <a:t> </a:t>
            </a:r>
            <a:r>
              <a:rPr lang="ru-RU" sz="2000" dirty="0" err="1"/>
              <a:t>тұратындай</a:t>
            </a:r>
            <a:r>
              <a:rPr lang="ru-RU" sz="2000" dirty="0"/>
              <a:t> </a:t>
            </a:r>
            <a:r>
              <a:rPr lang="ru-RU" sz="2000" dirty="0" err="1"/>
              <a:t>етіп</a:t>
            </a:r>
            <a:r>
              <a:rPr lang="ru-RU" sz="2000" dirty="0"/>
              <a:t> </a:t>
            </a:r>
            <a:r>
              <a:rPr lang="ru-RU" sz="2000" dirty="0" err="1"/>
              <a:t>ресімделуі</a:t>
            </a:r>
            <a:r>
              <a:rPr lang="ru-RU" sz="2000" dirty="0"/>
              <a:t> </a:t>
            </a:r>
            <a:r>
              <a:rPr lang="ru-RU" sz="2000" dirty="0" err="1"/>
              <a:t>керек</a:t>
            </a:r>
            <a:r>
              <a:rPr lang="ru-RU" sz="2000" dirty="0"/>
              <a:t>. </a:t>
            </a:r>
            <a:r>
              <a:rPr lang="ru-RU" sz="2000" dirty="0" err="1"/>
              <a:t>Құжаттың</a:t>
            </a:r>
            <a:r>
              <a:rPr lang="ru-RU" sz="2000" dirty="0"/>
              <a:t> </a:t>
            </a:r>
            <a:r>
              <a:rPr lang="ru-RU" sz="2000" dirty="0" err="1"/>
              <a:t>құрамдасы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табылатын</a:t>
            </a:r>
            <a:r>
              <a:rPr lang="ru-RU" sz="2000" dirty="0"/>
              <a:t> осы </a:t>
            </a:r>
            <a:r>
              <a:rPr lang="ru-RU" sz="2000" dirty="0" err="1"/>
              <a:t>мәліметтер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реквизиттер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аталады</a:t>
            </a:r>
            <a:r>
              <a:rPr lang="ru-RU" sz="2000" dirty="0"/>
              <a:t>. </a:t>
            </a:r>
            <a:endParaRPr lang="ru-RU" sz="2000" b="1" i="1" dirty="0"/>
          </a:p>
          <a:p>
            <a:r>
              <a:rPr lang="ru-RU" sz="2000" dirty="0" err="1"/>
              <a:t>Құжаттардың</a:t>
            </a:r>
            <a:r>
              <a:rPr lang="ru-RU" sz="2000" dirty="0"/>
              <a:t> </a:t>
            </a:r>
            <a:r>
              <a:rPr lang="ru-RU" sz="2000" dirty="0" err="1"/>
              <a:t>реквизиттері</a:t>
            </a:r>
            <a:r>
              <a:rPr lang="ru-RU" sz="2000" dirty="0"/>
              <a:t> </a:t>
            </a:r>
            <a:r>
              <a:rPr lang="ru-RU" sz="2000" dirty="0" err="1"/>
              <a:t>шаруашылық</a:t>
            </a:r>
            <a:r>
              <a:rPr lang="ru-RU" sz="2000" dirty="0"/>
              <a:t> </a:t>
            </a:r>
            <a:r>
              <a:rPr lang="ru-RU" sz="2000" dirty="0" err="1"/>
              <a:t>әрекеттердің</a:t>
            </a:r>
            <a:r>
              <a:rPr lang="ru-RU" sz="2000" dirty="0"/>
              <a:t> </a:t>
            </a:r>
            <a:r>
              <a:rPr lang="ru-RU" sz="2000" dirty="0" err="1"/>
              <a:t>сипатына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</a:t>
            </a:r>
            <a:r>
              <a:rPr lang="ru-RU" sz="2000" dirty="0" err="1"/>
              <a:t>Әр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әрекеттер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сан </a:t>
            </a:r>
            <a:r>
              <a:rPr lang="ru-RU" sz="2000" dirty="0" err="1"/>
              <a:t>алуан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келеді</a:t>
            </a:r>
            <a:r>
              <a:rPr lang="ru-RU" sz="2000" dirty="0"/>
              <a:t>. </a:t>
            </a:r>
            <a:endParaRPr lang="ru-RU" sz="2000" b="1" i="1" dirty="0"/>
          </a:p>
          <a:p>
            <a:r>
              <a:rPr lang="ru-RU" sz="2000" dirty="0" err="1"/>
              <a:t>Алайда</a:t>
            </a:r>
            <a:r>
              <a:rPr lang="ru-RU" sz="2000" dirty="0"/>
              <a:t> </a:t>
            </a:r>
            <a:r>
              <a:rPr lang="ru-RU" sz="2000" dirty="0" err="1"/>
              <a:t>көптеген</a:t>
            </a:r>
            <a:r>
              <a:rPr lang="ru-RU" sz="2000" dirty="0"/>
              <a:t> </a:t>
            </a:r>
            <a:r>
              <a:rPr lang="ru-RU" sz="2000" dirty="0" err="1"/>
              <a:t>құжаттарда</a:t>
            </a:r>
            <a:r>
              <a:rPr lang="ru-RU" sz="2000" dirty="0"/>
              <a:t> </a:t>
            </a:r>
            <a:r>
              <a:rPr lang="ru-RU" sz="2000" dirty="0" err="1"/>
              <a:t>кездесетін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үлгі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ішінде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ақпараттарды</a:t>
            </a:r>
            <a:r>
              <a:rPr lang="ru-RU" sz="2000" dirty="0"/>
              <a:t> </a:t>
            </a:r>
            <a:r>
              <a:rPr lang="ru-RU" sz="2000" dirty="0" err="1"/>
              <a:t>қағаз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машиналық</a:t>
            </a:r>
            <a:r>
              <a:rPr lang="ru-RU" sz="2000" dirty="0"/>
              <a:t> </a:t>
            </a:r>
            <a:r>
              <a:rPr lang="ru-RU" sz="2000" dirty="0" err="1"/>
              <a:t>тасушыларда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міндетті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табылатын</a:t>
            </a:r>
            <a:r>
              <a:rPr lang="ru-RU" sz="2000" dirty="0"/>
              <a:t> </a:t>
            </a:r>
            <a:r>
              <a:rPr lang="ru-RU" sz="2000" dirty="0" err="1"/>
              <a:t>реквизиттері</a:t>
            </a:r>
            <a:r>
              <a:rPr lang="ru-RU" sz="2000" dirty="0"/>
              <a:t> бар. </a:t>
            </a:r>
            <a:endParaRPr lang="ru-RU" sz="2000" dirty="0" smtClean="0"/>
          </a:p>
          <a:p>
            <a:r>
              <a:rPr lang="ru-RU" sz="2000" b="1" i="1" dirty="0" err="1">
                <a:solidFill>
                  <a:schemeClr val="accent1">
                    <a:lumMod val="75000"/>
                  </a:schemeClr>
                </a:solidFill>
              </a:rPr>
              <a:t>Міндетті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1">
                    <a:lumMod val="75000"/>
                  </a:schemeClr>
                </a:solidFill>
              </a:rPr>
              <a:t>реквизиттердің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қатарына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келесілер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жатады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000" dirty="0" smtClean="0"/>
              <a:t>1) </a:t>
            </a:r>
            <a:r>
              <a:rPr lang="ru-RU" sz="2000" dirty="0" err="1" smtClean="0"/>
              <a:t>Құжаттаың</a:t>
            </a:r>
            <a:r>
              <a:rPr lang="ru-RU" sz="2000" dirty="0" smtClean="0"/>
              <a:t> </a:t>
            </a:r>
            <a:r>
              <a:rPr lang="ru-RU" sz="2000" dirty="0" err="1"/>
              <a:t>атауы</a:t>
            </a:r>
            <a:r>
              <a:rPr lang="ru-RU" sz="2000" dirty="0"/>
              <a:t> (</a:t>
            </a:r>
            <a:r>
              <a:rPr lang="ru-RU" sz="2000" dirty="0" err="1"/>
              <a:t>талап</a:t>
            </a:r>
            <a:r>
              <a:rPr lang="ru-RU" sz="2000" dirty="0"/>
              <a:t>, лимит-</a:t>
            </a:r>
            <a:r>
              <a:rPr lang="ru-RU" sz="2000" dirty="0" err="1"/>
              <a:t>алу</a:t>
            </a:r>
            <a:r>
              <a:rPr lang="ru-RU" sz="2000" dirty="0"/>
              <a:t> </a:t>
            </a:r>
            <a:r>
              <a:rPr lang="ru-RU" sz="2000" dirty="0" err="1"/>
              <a:t>картасы</a:t>
            </a:r>
            <a:r>
              <a:rPr lang="ru-RU" sz="2000" dirty="0"/>
              <a:t>, </a:t>
            </a:r>
            <a:r>
              <a:rPr lang="ru-RU" sz="2000" dirty="0" err="1" smtClean="0"/>
              <a:t>аванстық</a:t>
            </a:r>
            <a:r>
              <a:rPr lang="ru-RU" sz="2000" dirty="0" smtClean="0"/>
              <a:t> </a:t>
            </a:r>
            <a:r>
              <a:rPr lang="ru-RU" sz="2000" dirty="0" err="1" smtClean="0"/>
              <a:t>есеп</a:t>
            </a:r>
            <a:r>
              <a:rPr lang="ru-RU" sz="2000" dirty="0" smtClean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 )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реттік</a:t>
            </a:r>
            <a:r>
              <a:rPr lang="ru-RU" sz="2000" dirty="0"/>
              <a:t> </a:t>
            </a:r>
            <a:r>
              <a:rPr lang="ru-RU" sz="2000" dirty="0" err="1"/>
              <a:t>нөмірі</a:t>
            </a:r>
            <a:r>
              <a:rPr lang="ru-RU" sz="2000" dirty="0"/>
              <a:t>;</a:t>
            </a:r>
            <a:endParaRPr lang="ru-RU" sz="2000" b="1" i="1" dirty="0"/>
          </a:p>
          <a:p>
            <a:pPr lvl="0"/>
            <a:r>
              <a:rPr lang="ru-RU" sz="2000" dirty="0" smtClean="0"/>
              <a:t>2) </a:t>
            </a:r>
            <a:r>
              <a:rPr lang="ru-RU" sz="2000" dirty="0" err="1" smtClean="0"/>
              <a:t>Құжат</a:t>
            </a:r>
            <a:r>
              <a:rPr lang="ru-RU" sz="2000" dirty="0" smtClean="0"/>
              <a:t> </a:t>
            </a:r>
            <a:r>
              <a:rPr lang="ru-RU" sz="2000" dirty="0" err="1"/>
              <a:t>құрылған</a:t>
            </a:r>
            <a:r>
              <a:rPr lang="ru-RU" sz="2000" dirty="0"/>
              <a:t> </a:t>
            </a:r>
            <a:r>
              <a:rPr lang="ru-RU" sz="2000" dirty="0" err="1"/>
              <a:t>кәсіпорынның</a:t>
            </a:r>
            <a:r>
              <a:rPr lang="ru-RU" sz="2000" dirty="0"/>
              <a:t> </a:t>
            </a:r>
            <a:r>
              <a:rPr lang="ru-RU" sz="2000" dirty="0" err="1"/>
              <a:t>аты</a:t>
            </a:r>
            <a:r>
              <a:rPr lang="ru-RU" sz="2000" dirty="0"/>
              <a:t> мен </a:t>
            </a:r>
            <a:r>
              <a:rPr lang="ru-RU" sz="2000" dirty="0" err="1"/>
              <a:t>мекен-жайы</a:t>
            </a:r>
            <a:r>
              <a:rPr lang="ru-RU" sz="2000" dirty="0"/>
              <a:t>;</a:t>
            </a:r>
            <a:endParaRPr lang="ru-RU" sz="2000" b="1" i="1" dirty="0"/>
          </a:p>
          <a:p>
            <a:pPr lvl="0"/>
            <a:r>
              <a:rPr lang="ru-RU" sz="2000" dirty="0" smtClean="0"/>
              <a:t>3) Осы </a:t>
            </a:r>
            <a:r>
              <a:rPr lang="ru-RU" sz="2000" dirty="0" err="1"/>
              <a:t>құжатпен</a:t>
            </a:r>
            <a:r>
              <a:rPr lang="ru-RU" sz="2000" dirty="0"/>
              <a:t> </a:t>
            </a:r>
            <a:r>
              <a:rPr lang="ru-RU" sz="2000" dirty="0" err="1"/>
              <a:t>ресімделген</a:t>
            </a:r>
            <a:r>
              <a:rPr lang="ru-RU" sz="2000" dirty="0"/>
              <a:t> </a:t>
            </a:r>
            <a:r>
              <a:rPr lang="ru-RU" sz="2000" dirty="0" err="1"/>
              <a:t>шаруашылық</a:t>
            </a:r>
            <a:r>
              <a:rPr lang="ru-RU" sz="2000" dirty="0"/>
              <a:t> </a:t>
            </a:r>
            <a:r>
              <a:rPr lang="ru-RU" sz="2000" dirty="0" err="1"/>
              <a:t>әрекетіне</a:t>
            </a:r>
            <a:r>
              <a:rPr lang="ru-RU" sz="2000" dirty="0"/>
              <a:t> </a:t>
            </a:r>
            <a:r>
              <a:rPr lang="ru-RU" sz="2000" dirty="0" err="1" smtClean="0"/>
              <a:t>қатысушы</a:t>
            </a:r>
            <a:r>
              <a:rPr lang="ru-RU" sz="2000" dirty="0" smtClean="0"/>
              <a:t>    </a:t>
            </a:r>
            <a:r>
              <a:rPr lang="ru-RU" sz="2000" dirty="0" err="1"/>
              <a:t>тараптар</a:t>
            </a:r>
            <a:r>
              <a:rPr lang="ru-RU" sz="2000" dirty="0"/>
              <a:t>;      </a:t>
            </a:r>
            <a:endParaRPr lang="ru-RU" sz="2000" b="1" i="1" dirty="0"/>
          </a:p>
          <a:p>
            <a:pPr lvl="0"/>
            <a:r>
              <a:rPr lang="ru-RU" sz="2000" dirty="0" smtClean="0"/>
              <a:t>4) </a:t>
            </a:r>
            <a:r>
              <a:rPr lang="ru-RU" sz="2000" dirty="0" err="1" smtClean="0"/>
              <a:t>Құжатты</a:t>
            </a:r>
            <a:r>
              <a:rPr lang="ru-RU" sz="2000" dirty="0" smtClean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күні</a:t>
            </a:r>
            <a:r>
              <a:rPr lang="ru-RU" sz="2000" dirty="0"/>
              <a:t>;</a:t>
            </a:r>
            <a:endParaRPr lang="ru-RU" sz="2000" b="1" i="1" dirty="0"/>
          </a:p>
          <a:p>
            <a:pPr lvl="0"/>
            <a:r>
              <a:rPr lang="ru-RU" sz="2000" dirty="0" smtClean="0"/>
              <a:t>5) </a:t>
            </a:r>
            <a:r>
              <a:rPr lang="ru-RU" sz="2000" dirty="0" err="1" smtClean="0"/>
              <a:t>әрекеттің</a:t>
            </a:r>
            <a:r>
              <a:rPr lang="ru-RU" sz="2000" dirty="0" smtClean="0"/>
              <a:t> </a:t>
            </a:r>
            <a:r>
              <a:rPr lang="ru-RU" sz="2000" dirty="0" err="1"/>
              <a:t>мазмұны</a:t>
            </a:r>
            <a:r>
              <a:rPr lang="ru-RU" sz="2000" dirty="0"/>
              <a:t> мен оны </a:t>
            </a:r>
            <a:r>
              <a:rPr lang="ru-RU" sz="2000" dirty="0" err="1"/>
              <a:t>орындау</a:t>
            </a:r>
            <a:r>
              <a:rPr lang="ru-RU" sz="2000" dirty="0"/>
              <a:t> </a:t>
            </a:r>
            <a:r>
              <a:rPr lang="ru-RU" sz="2000" dirty="0" err="1"/>
              <a:t>шарты</a:t>
            </a:r>
            <a:r>
              <a:rPr lang="ru-RU" sz="2000" dirty="0"/>
              <a:t>, </a:t>
            </a:r>
            <a:r>
              <a:rPr lang="ru-RU" sz="2000" dirty="0" err="1"/>
              <a:t>сонымен</a:t>
            </a:r>
            <a:r>
              <a:rPr lang="ru-RU" sz="2000" dirty="0"/>
              <a:t>  </a:t>
            </a:r>
            <a:r>
              <a:rPr lang="ru-RU" sz="2000" dirty="0" err="1" smtClean="0"/>
              <a:t>қатар</a:t>
            </a:r>
            <a:r>
              <a:rPr lang="ru-RU" sz="2000" dirty="0" smtClean="0"/>
              <a:t> оны </a:t>
            </a:r>
            <a:r>
              <a:rPr lang="ru-RU" sz="2000" dirty="0" err="1"/>
              <a:t>орындауға</a:t>
            </a:r>
            <a:r>
              <a:rPr lang="ru-RU" sz="2000" dirty="0"/>
              <a:t> </a:t>
            </a:r>
            <a:r>
              <a:rPr lang="ru-RU" sz="2000" dirty="0" err="1"/>
              <a:t>негіздеме</a:t>
            </a:r>
            <a:r>
              <a:rPr lang="ru-RU" sz="2000" dirty="0"/>
              <a:t> (</a:t>
            </a:r>
            <a:r>
              <a:rPr lang="ru-RU" sz="2000" dirty="0" err="1"/>
              <a:t>келісім-шартқа</a:t>
            </a:r>
            <a:r>
              <a:rPr lang="ru-RU" sz="2000" dirty="0"/>
              <a:t> </a:t>
            </a:r>
            <a:r>
              <a:rPr lang="ru-RU" sz="2000" dirty="0" err="1"/>
              <a:t>сілтеме</a:t>
            </a:r>
            <a:r>
              <a:rPr lang="ru-RU" sz="2000" dirty="0"/>
              <a:t>, наряд, </a:t>
            </a:r>
            <a:r>
              <a:rPr lang="ru-RU" sz="2000" dirty="0" err="1" smtClean="0"/>
              <a:t>бұйрық</a:t>
            </a:r>
            <a:r>
              <a:rPr lang="ru-RU" sz="2000" dirty="0" smtClean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.); </a:t>
            </a:r>
            <a:endParaRPr lang="ru-RU" sz="2000" b="1" i="1" dirty="0"/>
          </a:p>
          <a:p>
            <a:pPr lvl="0"/>
            <a:r>
              <a:rPr lang="ru-RU" sz="2000" dirty="0" smtClean="0"/>
              <a:t>6) </a:t>
            </a:r>
            <a:r>
              <a:rPr lang="ru-RU" sz="2000" dirty="0" err="1" smtClean="0"/>
              <a:t>әрекеттердің</a:t>
            </a:r>
            <a:r>
              <a:rPr lang="ru-RU" sz="2000" dirty="0" smtClean="0"/>
              <a:t> </a:t>
            </a:r>
            <a:r>
              <a:rPr lang="ru-RU" sz="2000" dirty="0" err="1"/>
              <a:t>өлшем</a:t>
            </a:r>
            <a:r>
              <a:rPr lang="ru-RU" sz="2000" dirty="0"/>
              <a:t> </a:t>
            </a:r>
            <a:r>
              <a:rPr lang="ru-RU" sz="2000" dirty="0" err="1"/>
              <a:t>бірліктері</a:t>
            </a:r>
            <a:r>
              <a:rPr lang="ru-RU" sz="2000" dirty="0"/>
              <a:t>, </a:t>
            </a:r>
            <a:r>
              <a:rPr lang="ru-RU" sz="2000" dirty="0" err="1"/>
              <a:t>яғни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ақшалай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заттай</a:t>
            </a:r>
            <a:r>
              <a:rPr lang="ru-RU" sz="2000" dirty="0"/>
              <a:t>   </a:t>
            </a:r>
            <a:r>
              <a:rPr lang="ru-RU" sz="2000" dirty="0" err="1" smtClean="0"/>
              <a:t>көрсеткіштеріндегі</a:t>
            </a:r>
            <a:r>
              <a:rPr lang="ru-RU" sz="2000" dirty="0" smtClean="0"/>
              <a:t> </a:t>
            </a:r>
            <a:r>
              <a:rPr lang="ru-RU" sz="2000" dirty="0" err="1"/>
              <a:t>сандық</a:t>
            </a:r>
            <a:r>
              <a:rPr lang="ru-RU" sz="2000" dirty="0"/>
              <a:t> </a:t>
            </a:r>
            <a:r>
              <a:rPr lang="ru-RU" sz="2000" dirty="0" err="1"/>
              <a:t>көрсетілуі</a:t>
            </a:r>
            <a:r>
              <a:rPr lang="ru-RU" sz="2000" dirty="0"/>
              <a:t>;</a:t>
            </a:r>
            <a:endParaRPr lang="ru-RU" sz="2000" b="1" i="1" dirty="0"/>
          </a:p>
          <a:p>
            <a:pPr lvl="0"/>
            <a:r>
              <a:rPr lang="ru-RU" sz="2000" dirty="0" smtClean="0"/>
              <a:t>7) </a:t>
            </a:r>
            <a:r>
              <a:rPr lang="ru-RU" sz="2000" dirty="0" err="1" smtClean="0"/>
              <a:t>әрекетке</a:t>
            </a:r>
            <a:r>
              <a:rPr lang="ru-RU" sz="2000" dirty="0" smtClean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құжатта</a:t>
            </a:r>
            <a:r>
              <a:rPr lang="ru-RU" sz="2000" dirty="0"/>
              <a:t> </a:t>
            </a:r>
            <a:r>
              <a:rPr lang="ru-RU" sz="2000" dirty="0" err="1"/>
              <a:t>дұрыс</a:t>
            </a:r>
            <a:r>
              <a:rPr lang="ru-RU" sz="2000" dirty="0"/>
              <a:t> </a:t>
            </a:r>
            <a:r>
              <a:rPr lang="ru-RU" sz="2000" dirty="0" err="1"/>
              <a:t>ресімделуіне</a:t>
            </a:r>
            <a:r>
              <a:rPr lang="ru-RU" sz="2000" dirty="0"/>
              <a:t> </a:t>
            </a:r>
            <a:r>
              <a:rPr lang="ru-RU" sz="2000" dirty="0" err="1" smtClean="0"/>
              <a:t>жауапты</a:t>
            </a:r>
            <a:r>
              <a:rPr lang="ru-RU" sz="2000" dirty="0" smtClean="0"/>
              <a:t> </a:t>
            </a:r>
            <a:r>
              <a:rPr lang="ru-RU" sz="2000" dirty="0" err="1" smtClean="0"/>
              <a:t>тұлғалардың</a:t>
            </a:r>
            <a:r>
              <a:rPr lang="ru-RU" sz="2000" dirty="0" smtClean="0"/>
              <a:t> </a:t>
            </a:r>
            <a:r>
              <a:rPr lang="ru-RU" sz="2000" dirty="0" err="1"/>
              <a:t>қолтаңбасы</a:t>
            </a:r>
            <a:r>
              <a:rPr lang="ru-RU" sz="2000" dirty="0"/>
              <a:t>.</a:t>
            </a:r>
            <a:endParaRPr lang="ru-RU" sz="2000" b="1" i="1" dirty="0"/>
          </a:p>
          <a:p>
            <a:r>
              <a:rPr lang="ru-RU" sz="2000" dirty="0"/>
              <a:t> </a:t>
            </a:r>
            <a:endParaRPr lang="ru-RU" sz="2000" b="1" i="1" dirty="0"/>
          </a:p>
          <a:p>
            <a:endParaRPr lang="ru-RU" sz="2000" b="1" i="1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00227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842749"/>
          </a:xfrm>
        </p:spPr>
        <p:txBody>
          <a:bodyPr>
            <a:normAutofit fontScale="90000"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Құжаттарды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құруға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және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ресімдеуге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қойылатын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талаптар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1402307"/>
            <a:ext cx="10018713" cy="4948451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1) </a:t>
            </a:r>
            <a:r>
              <a:rPr lang="ru-RU" dirty="0" err="1" smtClean="0"/>
              <a:t>құжатты</a:t>
            </a:r>
            <a:r>
              <a:rPr lang="ru-RU" dirty="0" smtClean="0"/>
              <a:t> </a:t>
            </a:r>
            <a:r>
              <a:rPr lang="ru-RU" dirty="0" err="1"/>
              <a:t>бланкіде</a:t>
            </a:r>
            <a:r>
              <a:rPr lang="ru-RU" dirty="0"/>
              <a:t> </a:t>
            </a:r>
            <a:r>
              <a:rPr lang="ru-RU" dirty="0" err="1"/>
              <a:t>сиямен</a:t>
            </a:r>
            <a:r>
              <a:rPr lang="ru-RU" dirty="0"/>
              <a:t> не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қарындашпен</a:t>
            </a:r>
            <a:r>
              <a:rPr lang="ru-RU" dirty="0" smtClean="0"/>
              <a:t>, не </a:t>
            </a:r>
            <a:r>
              <a:rPr lang="ru-RU" dirty="0" err="1"/>
              <a:t>жазба</a:t>
            </a:r>
            <a:r>
              <a:rPr lang="ru-RU" dirty="0"/>
              <a:t> </a:t>
            </a:r>
            <a:r>
              <a:rPr lang="ru-RU" dirty="0" err="1"/>
              <a:t>машинасымен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(ал бланк </a:t>
            </a:r>
            <a:r>
              <a:rPr lang="ru-RU" dirty="0" err="1" smtClean="0"/>
              <a:t>болмаған</a:t>
            </a:r>
            <a:r>
              <a:rPr lang="ru-RU" dirty="0" smtClean="0"/>
              <a:t>  </a:t>
            </a:r>
            <a:r>
              <a:rPr lang="ru-RU" dirty="0" err="1" smtClean="0"/>
              <a:t>жағдайда</a:t>
            </a:r>
            <a:r>
              <a:rPr lang="ru-RU" dirty="0" smtClean="0"/>
              <a:t> </a:t>
            </a:r>
            <a:r>
              <a:rPr lang="ru-RU" dirty="0"/>
              <a:t>таза бет </a:t>
            </a:r>
            <a:r>
              <a:rPr lang="ru-RU" dirty="0" err="1"/>
              <a:t>парағында</a:t>
            </a:r>
            <a:r>
              <a:rPr lang="ru-RU" dirty="0"/>
              <a:t>); </a:t>
            </a:r>
            <a:endParaRPr lang="ru-RU" b="1" i="1" dirty="0"/>
          </a:p>
          <a:p>
            <a:pPr lvl="0"/>
            <a:r>
              <a:rPr lang="ru-RU" dirty="0" smtClean="0"/>
              <a:t>2) </a:t>
            </a:r>
            <a:r>
              <a:rPr lang="ru-RU" dirty="0" err="1" smtClean="0"/>
              <a:t>құжаттың</a:t>
            </a:r>
            <a:r>
              <a:rPr lang="ru-RU" dirty="0" smtClean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нысаны</a:t>
            </a:r>
            <a:r>
              <a:rPr lang="ru-RU" dirty="0"/>
              <a:t> мен </a:t>
            </a:r>
            <a:r>
              <a:rPr lang="ru-RU" dirty="0" err="1"/>
              <a:t>реквизиттерін</a:t>
            </a:r>
            <a:r>
              <a:rPr lang="ru-RU" dirty="0"/>
              <a:t> </a:t>
            </a:r>
            <a:r>
              <a:rPr lang="ru-RU" dirty="0" err="1" smtClean="0"/>
              <a:t>қатаң</a:t>
            </a:r>
            <a:r>
              <a:rPr lang="ru-RU" dirty="0" smtClean="0"/>
              <a:t> </a:t>
            </a:r>
            <a:r>
              <a:rPr lang="ru-RU" dirty="0" err="1" smtClean="0"/>
              <a:t>сақтау</a:t>
            </a:r>
            <a:r>
              <a:rPr lang="ru-RU" dirty="0" smtClean="0"/>
              <a:t> </a:t>
            </a:r>
            <a:r>
              <a:rPr lang="ru-RU" dirty="0" err="1"/>
              <a:t>керек</a:t>
            </a:r>
            <a:r>
              <a:rPr lang="ru-RU" dirty="0"/>
              <a:t>;</a:t>
            </a:r>
            <a:endParaRPr lang="ru-RU" b="1" i="1" dirty="0"/>
          </a:p>
          <a:p>
            <a:pPr lvl="0"/>
            <a:r>
              <a:rPr lang="ru-RU" dirty="0" smtClean="0"/>
              <a:t>3) </a:t>
            </a:r>
            <a:r>
              <a:rPr lang="ru-RU" dirty="0" err="1" smtClean="0"/>
              <a:t>құжаттың</a:t>
            </a:r>
            <a:r>
              <a:rPr lang="ru-RU" dirty="0" smtClean="0"/>
              <a:t> </a:t>
            </a:r>
            <a:r>
              <a:rPr lang="ru-RU" dirty="0" err="1"/>
              <a:t>мазмұнын</a:t>
            </a:r>
            <a:r>
              <a:rPr lang="ru-RU" dirty="0"/>
              <a:t> тура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анық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;</a:t>
            </a:r>
            <a:endParaRPr lang="ru-RU" b="1" i="1" dirty="0"/>
          </a:p>
          <a:p>
            <a:pPr lvl="0"/>
            <a:r>
              <a:rPr lang="ru-RU" dirty="0" smtClean="0"/>
              <a:t>4) </a:t>
            </a:r>
            <a:r>
              <a:rPr lang="ru-RU" dirty="0" err="1" smtClean="0"/>
              <a:t>құжаттың</a:t>
            </a:r>
            <a:r>
              <a:rPr lang="ru-RU" dirty="0" smtClean="0"/>
              <a:t> </a:t>
            </a:r>
            <a:r>
              <a:rPr lang="ru-RU" dirty="0" err="1"/>
              <a:t>мәтіні</a:t>
            </a:r>
            <a:r>
              <a:rPr lang="ru-RU" dirty="0"/>
              <a:t> мен </a:t>
            </a:r>
            <a:r>
              <a:rPr lang="ru-RU" dirty="0" err="1"/>
              <a:t>санын</a:t>
            </a:r>
            <a:r>
              <a:rPr lang="ru-RU" dirty="0"/>
              <a:t> </a:t>
            </a:r>
            <a:r>
              <a:rPr lang="ru-RU" dirty="0" err="1"/>
              <a:t>анық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түсінікті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;</a:t>
            </a:r>
            <a:endParaRPr lang="ru-RU" b="1" i="1" dirty="0"/>
          </a:p>
          <a:p>
            <a:pPr lvl="0"/>
            <a:r>
              <a:rPr lang="ru-RU" dirty="0" smtClean="0"/>
              <a:t>5) </a:t>
            </a:r>
            <a:r>
              <a:rPr lang="ru-RU" dirty="0" err="1" smtClean="0"/>
              <a:t>құжат</a:t>
            </a:r>
            <a:r>
              <a:rPr lang="ru-RU" dirty="0" smtClean="0"/>
              <a:t> </a:t>
            </a:r>
            <a:r>
              <a:rPr lang="ru-RU" dirty="0" err="1"/>
              <a:t>бланкісіндегі</a:t>
            </a:r>
            <a:r>
              <a:rPr lang="ru-RU" dirty="0"/>
              <a:t> бос </a:t>
            </a:r>
            <a:r>
              <a:rPr lang="ru-RU" dirty="0" err="1"/>
              <a:t>толтырылмаған</a:t>
            </a:r>
            <a:r>
              <a:rPr lang="ru-RU" dirty="0"/>
              <a:t> </a:t>
            </a:r>
            <a:r>
              <a:rPr lang="ru-RU" dirty="0" err="1"/>
              <a:t>жерлерін</a:t>
            </a:r>
            <a:r>
              <a:rPr lang="ru-RU" dirty="0"/>
              <a:t> </a:t>
            </a:r>
            <a:r>
              <a:rPr lang="ru-RU" dirty="0" err="1"/>
              <a:t>сызу</a:t>
            </a:r>
            <a:r>
              <a:rPr lang="ru-RU" dirty="0"/>
              <a:t>;</a:t>
            </a:r>
            <a:endParaRPr lang="ru-RU" b="1" i="1" dirty="0"/>
          </a:p>
          <a:p>
            <a:pPr lvl="0"/>
            <a:r>
              <a:rPr lang="ru-RU" dirty="0" smtClean="0"/>
              <a:t>6) </a:t>
            </a:r>
            <a:r>
              <a:rPr lang="ru-RU" dirty="0" err="1" smtClean="0"/>
              <a:t>ақша</a:t>
            </a:r>
            <a:r>
              <a:rPr lang="ru-RU" dirty="0" smtClean="0"/>
              <a:t> </a:t>
            </a:r>
            <a:r>
              <a:rPr lang="ru-RU" dirty="0" err="1"/>
              <a:t>құжаттарындағы</a:t>
            </a:r>
            <a:r>
              <a:rPr lang="ru-RU" dirty="0"/>
              <a:t> </a:t>
            </a:r>
            <a:r>
              <a:rPr lang="ru-RU" dirty="0" err="1"/>
              <a:t>сомаларды</a:t>
            </a:r>
            <a:r>
              <a:rPr lang="ru-RU" dirty="0"/>
              <a:t> </a:t>
            </a:r>
            <a:r>
              <a:rPr lang="ru-RU" dirty="0" err="1"/>
              <a:t>санмен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 smtClean="0"/>
              <a:t>жазбаша</a:t>
            </a:r>
            <a:r>
              <a:rPr lang="ru-RU" dirty="0" smtClean="0"/>
              <a:t>    </a:t>
            </a:r>
            <a:r>
              <a:rPr lang="ru-RU" dirty="0" err="1" smtClean="0"/>
              <a:t>жазу</a:t>
            </a:r>
            <a:r>
              <a:rPr lang="ru-RU" dirty="0"/>
              <a:t>;</a:t>
            </a:r>
            <a:endParaRPr lang="ru-RU" b="1" i="1" dirty="0"/>
          </a:p>
          <a:p>
            <a:pPr lvl="0"/>
            <a:r>
              <a:rPr lang="ru-RU" dirty="0" smtClean="0"/>
              <a:t>7) </a:t>
            </a:r>
            <a:r>
              <a:rPr lang="ru-RU" dirty="0" err="1" smtClean="0"/>
              <a:t>қол</a:t>
            </a:r>
            <a:r>
              <a:rPr lang="ru-RU" dirty="0" smtClean="0"/>
              <a:t> </a:t>
            </a:r>
            <a:r>
              <a:rPr lang="ru-RU" dirty="0" err="1"/>
              <a:t>қойған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көрсете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анық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endParaRPr lang="ru-RU" b="1" i="1" dirty="0"/>
          </a:p>
          <a:p>
            <a:r>
              <a:rPr lang="ru-RU" dirty="0"/>
              <a:t>    </a:t>
            </a:r>
            <a:r>
              <a:rPr lang="ru-RU" dirty="0" err="1"/>
              <a:t>қолдармен</a:t>
            </a:r>
            <a:r>
              <a:rPr lang="ru-RU" dirty="0"/>
              <a:t> </a:t>
            </a:r>
            <a:r>
              <a:rPr lang="ru-RU" dirty="0" err="1"/>
              <a:t>құжатты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.</a:t>
            </a:r>
            <a:endParaRPr lang="ru-RU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665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481085"/>
            <a:ext cx="10018713" cy="474260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Құжаттарды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тексеру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және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бухгалтерлік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өңдеу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805218"/>
            <a:ext cx="10416539" cy="6052782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/>
              <a:t>Бухгалтерияға</a:t>
            </a:r>
            <a:r>
              <a:rPr lang="ru-RU" sz="1400" dirty="0"/>
              <a:t> </a:t>
            </a:r>
            <a:r>
              <a:rPr lang="ru-RU" sz="1400" dirty="0" err="1"/>
              <a:t>құжаттар</a:t>
            </a:r>
            <a:r>
              <a:rPr lang="ru-RU" sz="1400" dirty="0"/>
              <a:t> </a:t>
            </a:r>
            <a:r>
              <a:rPr lang="ru-RU" sz="1400" dirty="0" err="1"/>
              <a:t>субъектінің</a:t>
            </a:r>
            <a:r>
              <a:rPr lang="ru-RU" sz="1400" dirty="0"/>
              <a:t> </a:t>
            </a:r>
            <a:r>
              <a:rPr lang="ru-RU" sz="1400" dirty="0" err="1"/>
              <a:t>басшысымен</a:t>
            </a:r>
            <a:r>
              <a:rPr lang="ru-RU" sz="1400" dirty="0"/>
              <a:t> </a:t>
            </a:r>
            <a:r>
              <a:rPr lang="ru-RU" sz="1400" dirty="0" err="1"/>
              <a:t>бекітілген</a:t>
            </a:r>
            <a:r>
              <a:rPr lang="ru-RU" sz="1400" dirty="0"/>
              <a:t> </a:t>
            </a:r>
            <a:r>
              <a:rPr lang="ru-RU" sz="1400" dirty="0" err="1"/>
              <a:t>кесте</a:t>
            </a:r>
            <a:r>
              <a:rPr lang="ru-RU" sz="1400" dirty="0"/>
              <a:t> </a:t>
            </a:r>
            <a:r>
              <a:rPr lang="ru-RU" sz="1400" dirty="0" err="1"/>
              <a:t>бойынша</a:t>
            </a:r>
            <a:r>
              <a:rPr lang="ru-RU" sz="1400" dirty="0"/>
              <a:t> </a:t>
            </a:r>
            <a:r>
              <a:rPr lang="ru-RU" sz="1400" dirty="0" err="1"/>
              <a:t>қатаң</a:t>
            </a:r>
            <a:r>
              <a:rPr lang="ru-RU" sz="1400" dirty="0"/>
              <a:t> </a:t>
            </a:r>
            <a:r>
              <a:rPr lang="ru-RU" sz="1400" dirty="0" err="1"/>
              <a:t>бекітілген</a:t>
            </a:r>
            <a:r>
              <a:rPr lang="ru-RU" sz="1400" dirty="0"/>
              <a:t> </a:t>
            </a:r>
            <a:r>
              <a:rPr lang="ru-RU" sz="1400" dirty="0" err="1"/>
              <a:t>мерзімде</a:t>
            </a:r>
            <a:r>
              <a:rPr lang="ru-RU" sz="1400" dirty="0"/>
              <a:t> </a:t>
            </a:r>
            <a:r>
              <a:rPr lang="ru-RU" sz="1400" dirty="0" err="1"/>
              <a:t>келіп</a:t>
            </a:r>
            <a:r>
              <a:rPr lang="ru-RU" sz="1400" dirty="0"/>
              <a:t> </a:t>
            </a:r>
            <a:r>
              <a:rPr lang="ru-RU" sz="1400" dirty="0" err="1"/>
              <a:t>түседі</a:t>
            </a:r>
            <a:r>
              <a:rPr lang="ru-RU" sz="1400" dirty="0"/>
              <a:t>. </a:t>
            </a:r>
            <a:endParaRPr lang="ru-RU" sz="1400" b="1" i="1" dirty="0"/>
          </a:p>
          <a:p>
            <a:pPr algn="just"/>
            <a:r>
              <a:rPr lang="ru-RU" sz="1400" dirty="0" err="1"/>
              <a:t>Бухгалтерияға</a:t>
            </a:r>
            <a:r>
              <a:rPr lang="ru-RU" sz="1400" dirty="0"/>
              <a:t> </a:t>
            </a:r>
            <a:r>
              <a:rPr lang="ru-RU" sz="1400" dirty="0" err="1"/>
              <a:t>келіп</a:t>
            </a:r>
            <a:r>
              <a:rPr lang="ru-RU" sz="1400" dirty="0"/>
              <a:t> </a:t>
            </a:r>
            <a:r>
              <a:rPr lang="ru-RU" sz="1400" dirty="0" err="1"/>
              <a:t>түскен</a:t>
            </a:r>
            <a:r>
              <a:rPr lang="ru-RU" sz="1400" dirty="0"/>
              <a:t> </a:t>
            </a:r>
            <a:r>
              <a:rPr lang="ru-RU" sz="1400" dirty="0" err="1"/>
              <a:t>құжаттар</a:t>
            </a:r>
            <a:r>
              <a:rPr lang="ru-RU" sz="1400" dirty="0"/>
              <a:t> </a:t>
            </a:r>
            <a:r>
              <a:rPr lang="ru-RU" sz="1400" dirty="0" err="1"/>
              <a:t>үш</a:t>
            </a:r>
            <a:r>
              <a:rPr lang="ru-RU" sz="1400" dirty="0"/>
              <a:t> </a:t>
            </a:r>
            <a:r>
              <a:rPr lang="ru-RU" sz="1400" dirty="0" err="1"/>
              <a:t>әдіспен</a:t>
            </a:r>
            <a:r>
              <a:rPr lang="ru-RU" sz="1400" dirty="0"/>
              <a:t> </a:t>
            </a:r>
            <a:r>
              <a:rPr lang="ru-RU" sz="1400" dirty="0" err="1"/>
              <a:t>жүргізілетін</a:t>
            </a:r>
            <a:r>
              <a:rPr lang="ru-RU" sz="1400" dirty="0"/>
              <a:t> </a:t>
            </a:r>
            <a:r>
              <a:rPr lang="ru-RU" sz="1400" dirty="0" err="1"/>
              <a:t>міндетті</a:t>
            </a:r>
            <a:r>
              <a:rPr lang="ru-RU" sz="1400" dirty="0"/>
              <a:t> </a:t>
            </a:r>
            <a:r>
              <a:rPr lang="ru-RU" sz="1400" dirty="0" err="1"/>
              <a:t>тексеруге</a:t>
            </a:r>
            <a:r>
              <a:rPr lang="ru-RU" sz="1400" dirty="0"/>
              <a:t> </a:t>
            </a:r>
            <a:r>
              <a:rPr lang="ru-RU" sz="1400" dirty="0" err="1"/>
              <a:t>жатады</a:t>
            </a:r>
            <a:r>
              <a:rPr lang="ru-RU" sz="1400" dirty="0"/>
              <a:t>:</a:t>
            </a:r>
            <a:endParaRPr lang="ru-RU" sz="1400" b="1" i="1" dirty="0"/>
          </a:p>
          <a:p>
            <a:pPr lvl="0" algn="just"/>
            <a:r>
              <a:rPr lang="ru-RU" sz="1400" b="1" dirty="0" err="1"/>
              <a:t>құжаттар</a:t>
            </a:r>
            <a:r>
              <a:rPr lang="ru-RU" sz="1400" b="1" dirty="0"/>
              <a:t> </a:t>
            </a:r>
            <a:r>
              <a:rPr lang="ru-RU" sz="1400" b="1" dirty="0" err="1"/>
              <a:t>мәні</a:t>
            </a:r>
            <a:r>
              <a:rPr lang="ru-RU" sz="1400" b="1" dirty="0"/>
              <a:t> </a:t>
            </a:r>
            <a:r>
              <a:rPr lang="ru-RU" sz="1400" b="1" dirty="0" err="1"/>
              <a:t>бойынша</a:t>
            </a:r>
            <a:r>
              <a:rPr lang="ru-RU" sz="1400" b="1" dirty="0"/>
              <a:t> </a:t>
            </a:r>
            <a:r>
              <a:rPr lang="ru-RU" sz="1400" b="1" dirty="0" err="1"/>
              <a:t>тексеріледі</a:t>
            </a:r>
            <a:r>
              <a:rPr lang="ru-RU" sz="1400" b="1" dirty="0"/>
              <a:t>, </a:t>
            </a:r>
            <a:r>
              <a:rPr lang="ru-RU" sz="1400" dirty="0" err="1"/>
              <a:t>яғни</a:t>
            </a:r>
            <a:r>
              <a:rPr lang="ru-RU" sz="1400" dirty="0"/>
              <a:t> </a:t>
            </a:r>
            <a:r>
              <a:rPr lang="ru-RU" sz="1400" dirty="0" err="1"/>
              <a:t>құжатта</a:t>
            </a:r>
            <a:r>
              <a:rPr lang="ru-RU" sz="1400" dirty="0"/>
              <a:t> </a:t>
            </a:r>
            <a:r>
              <a:rPr lang="ru-RU" sz="1400" dirty="0" err="1"/>
              <a:t>көрсетілген</a:t>
            </a:r>
            <a:r>
              <a:rPr lang="ru-RU" sz="1400" dirty="0"/>
              <a:t> </a:t>
            </a:r>
            <a:r>
              <a:rPr lang="ru-RU" sz="1400" dirty="0" err="1"/>
              <a:t>әрекеттердің</a:t>
            </a:r>
            <a:r>
              <a:rPr lang="ru-RU" sz="1400" dirty="0"/>
              <a:t> </a:t>
            </a:r>
            <a:r>
              <a:rPr lang="ru-RU" sz="1400" dirty="0" err="1"/>
              <a:t>заңдылығы</a:t>
            </a:r>
            <a:r>
              <a:rPr lang="ru-RU" sz="1400" dirty="0"/>
              <a:t> мен </a:t>
            </a:r>
            <a:r>
              <a:rPr lang="ru-RU" sz="1400" dirty="0" err="1"/>
              <a:t>мақсаттылығы</a:t>
            </a:r>
            <a:r>
              <a:rPr lang="ru-RU" sz="1400" dirty="0"/>
              <a:t> </a:t>
            </a:r>
            <a:r>
              <a:rPr lang="ru-RU" sz="1400" dirty="0" err="1"/>
              <a:t>бекітіледі</a:t>
            </a:r>
            <a:r>
              <a:rPr lang="ru-RU" sz="1400" dirty="0"/>
              <a:t>, осы </a:t>
            </a:r>
            <a:r>
              <a:rPr lang="ru-RU" sz="1400" dirty="0" err="1"/>
              <a:t>әрекеттің</a:t>
            </a:r>
            <a:r>
              <a:rPr lang="ru-RU" sz="1400" dirty="0"/>
              <a:t> </a:t>
            </a:r>
            <a:r>
              <a:rPr lang="ru-RU" sz="1400" dirty="0" err="1"/>
              <a:t>құжатта</a:t>
            </a:r>
            <a:r>
              <a:rPr lang="ru-RU" sz="1400" dirty="0"/>
              <a:t> </a:t>
            </a:r>
            <a:r>
              <a:rPr lang="ru-RU" sz="1400" dirty="0" err="1"/>
              <a:t>көрсетілген</a:t>
            </a:r>
            <a:r>
              <a:rPr lang="ru-RU" sz="1400" dirty="0"/>
              <a:t> </a:t>
            </a:r>
            <a:r>
              <a:rPr lang="ru-RU" sz="1400" dirty="0" err="1"/>
              <a:t>көлемде</a:t>
            </a:r>
            <a:r>
              <a:rPr lang="ru-RU" sz="1400" dirty="0"/>
              <a:t> </a:t>
            </a:r>
            <a:r>
              <a:rPr lang="ru-RU" sz="1400" dirty="0" err="1"/>
              <a:t>болуы</a:t>
            </a:r>
            <a:r>
              <a:rPr lang="ru-RU" sz="1400" dirty="0"/>
              <a:t> </a:t>
            </a:r>
            <a:r>
              <a:rPr lang="ru-RU" sz="1400" dirty="0" err="1"/>
              <a:t>керек</a:t>
            </a:r>
            <a:r>
              <a:rPr lang="ru-RU" sz="1400" dirty="0"/>
              <a:t> </a:t>
            </a:r>
            <a:r>
              <a:rPr lang="ru-RU" sz="1400" dirty="0" err="1"/>
              <a:t>пе</a:t>
            </a:r>
            <a:r>
              <a:rPr lang="ru-RU" sz="1400" dirty="0"/>
              <a:t> </a:t>
            </a:r>
            <a:r>
              <a:rPr lang="ru-RU" sz="1400" dirty="0" err="1"/>
              <a:t>екендігі</a:t>
            </a:r>
            <a:r>
              <a:rPr lang="ru-RU" sz="1400" dirty="0"/>
              <a:t> </a:t>
            </a:r>
            <a:r>
              <a:rPr lang="ru-RU" sz="1400" dirty="0" err="1"/>
              <a:t>анықталады</a:t>
            </a:r>
            <a:r>
              <a:rPr lang="ru-RU" sz="1400" dirty="0"/>
              <a:t>. </a:t>
            </a:r>
            <a:r>
              <a:rPr lang="ru-RU" sz="1400" dirty="0" err="1"/>
              <a:t>Мұндай</a:t>
            </a:r>
            <a:r>
              <a:rPr lang="ru-RU" sz="1400" dirty="0"/>
              <a:t> </a:t>
            </a:r>
            <a:r>
              <a:rPr lang="ru-RU" sz="1400" dirty="0" err="1"/>
              <a:t>жағдайда</a:t>
            </a:r>
            <a:r>
              <a:rPr lang="ru-RU" sz="1400" dirty="0"/>
              <a:t> </a:t>
            </a:r>
            <a:r>
              <a:rPr lang="ru-RU" sz="1400" dirty="0" err="1"/>
              <a:t>құжаттарды</a:t>
            </a:r>
            <a:r>
              <a:rPr lang="ru-RU" sz="1400" dirty="0"/>
              <a:t> </a:t>
            </a:r>
            <a:r>
              <a:rPr lang="ru-RU" sz="1400" dirty="0" err="1"/>
              <a:t>қарама-қарсы</a:t>
            </a:r>
            <a:r>
              <a:rPr lang="ru-RU" sz="1400" dirty="0"/>
              <a:t> </a:t>
            </a:r>
            <a:r>
              <a:rPr lang="ru-RU" sz="1400" dirty="0" err="1"/>
              <a:t>тексеру</a:t>
            </a:r>
            <a:r>
              <a:rPr lang="ru-RU" sz="1400" dirty="0"/>
              <a:t> </a:t>
            </a:r>
            <a:r>
              <a:rPr lang="ru-RU" sz="1400" dirty="0" err="1"/>
              <a:t>әдісін</a:t>
            </a:r>
            <a:r>
              <a:rPr lang="ru-RU" sz="1400" dirty="0"/>
              <a:t> </a:t>
            </a:r>
            <a:r>
              <a:rPr lang="ru-RU" sz="1400" dirty="0" err="1"/>
              <a:t>пайдаланады</a:t>
            </a:r>
            <a:r>
              <a:rPr lang="ru-RU" sz="1400" dirty="0"/>
              <a:t>. </a:t>
            </a:r>
            <a:r>
              <a:rPr lang="ru-RU" sz="1400" dirty="0" err="1"/>
              <a:t>Мысалы</a:t>
            </a:r>
            <a:r>
              <a:rPr lang="ru-RU" sz="1400" dirty="0"/>
              <a:t>, </a:t>
            </a:r>
            <a:r>
              <a:rPr lang="ru-RU" sz="1400" dirty="0" err="1"/>
              <a:t>өнім</a:t>
            </a:r>
            <a:r>
              <a:rPr lang="ru-RU" sz="1400" dirty="0"/>
              <a:t> </a:t>
            </a:r>
            <a:r>
              <a:rPr lang="ru-RU" sz="1400" dirty="0" err="1"/>
              <a:t>өндіруге</a:t>
            </a:r>
            <a:r>
              <a:rPr lang="ru-RU" sz="1400" dirty="0"/>
              <a:t> </a:t>
            </a:r>
            <a:r>
              <a:rPr lang="ru-RU" sz="1400" dirty="0" err="1"/>
              <a:t>нарядтардың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осы </a:t>
            </a:r>
            <a:r>
              <a:rPr lang="ru-RU" sz="1400" dirty="0" err="1"/>
              <a:t>өнімдерді</a:t>
            </a:r>
            <a:r>
              <a:rPr lang="ru-RU" sz="1400" dirty="0"/>
              <a:t> </a:t>
            </a:r>
            <a:r>
              <a:rPr lang="ru-RU" sz="1400" dirty="0" err="1"/>
              <a:t>қабылдау</a:t>
            </a:r>
            <a:r>
              <a:rPr lang="ru-RU" sz="1400" dirty="0"/>
              <a:t> </a:t>
            </a:r>
            <a:r>
              <a:rPr lang="ru-RU" sz="1400" dirty="0" err="1"/>
              <a:t>накладнойларының</a:t>
            </a:r>
            <a:r>
              <a:rPr lang="ru-RU" sz="1400" dirty="0"/>
              <a:t> </a:t>
            </a:r>
            <a:r>
              <a:rPr lang="ru-RU" sz="1400" dirty="0" err="1"/>
              <a:t>салыстырылуы</a:t>
            </a:r>
            <a:r>
              <a:rPr lang="ru-RU" sz="1400" dirty="0"/>
              <a:t>, </a:t>
            </a:r>
            <a:r>
              <a:rPr lang="ru-RU" sz="1400" dirty="0" err="1"/>
              <a:t>өнімді</a:t>
            </a:r>
            <a:r>
              <a:rPr lang="ru-RU" sz="1400" dirty="0"/>
              <a:t> </a:t>
            </a:r>
            <a:r>
              <a:rPr lang="ru-RU" sz="1400" dirty="0" err="1"/>
              <a:t>тиеуге</a:t>
            </a:r>
            <a:r>
              <a:rPr lang="ru-RU" sz="1400" dirty="0"/>
              <a:t> </a:t>
            </a:r>
            <a:r>
              <a:rPr lang="ru-RU" sz="1400" dirty="0" err="1"/>
              <a:t>накладнойлар</a:t>
            </a:r>
            <a:r>
              <a:rPr lang="ru-RU" sz="1400" dirty="0"/>
              <a:t> мен осы </a:t>
            </a:r>
            <a:r>
              <a:rPr lang="ru-RU" sz="1400" dirty="0" err="1"/>
              <a:t>өнімді</a:t>
            </a:r>
            <a:r>
              <a:rPr lang="ru-RU" sz="1400" dirty="0"/>
              <a:t> </a:t>
            </a:r>
            <a:r>
              <a:rPr lang="ru-RU" sz="1400" dirty="0" err="1"/>
              <a:t>қабылдап</a:t>
            </a:r>
            <a:r>
              <a:rPr lang="ru-RU" sz="1400" dirty="0"/>
              <a:t> </a:t>
            </a:r>
            <a:r>
              <a:rPr lang="ru-RU" sz="1400" dirty="0" err="1"/>
              <a:t>алуға</a:t>
            </a:r>
            <a:r>
              <a:rPr lang="ru-RU" sz="1400" dirty="0"/>
              <a:t> </a:t>
            </a:r>
            <a:r>
              <a:rPr lang="ru-RU" sz="1400" dirty="0" err="1"/>
              <a:t>сатып</a:t>
            </a:r>
            <a:r>
              <a:rPr lang="ru-RU" sz="1400" dirty="0"/>
              <a:t> </a:t>
            </a:r>
            <a:r>
              <a:rPr lang="ru-RU" sz="1400" dirty="0" err="1"/>
              <a:t>алушылардың</a:t>
            </a:r>
            <a:r>
              <a:rPr lang="ru-RU" sz="1400" dirty="0"/>
              <a:t> </a:t>
            </a:r>
            <a:r>
              <a:rPr lang="ru-RU" sz="1400" dirty="0" err="1"/>
              <a:t>түбіртектері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т.б</a:t>
            </a:r>
            <a:r>
              <a:rPr lang="ru-RU" sz="1400" dirty="0"/>
              <a:t>.</a:t>
            </a:r>
            <a:endParaRPr lang="ru-RU" sz="1400" b="1" i="1" dirty="0"/>
          </a:p>
          <a:p>
            <a:pPr lvl="0" algn="just"/>
            <a:r>
              <a:rPr lang="ru-RU" sz="1400" b="1" dirty="0" err="1"/>
              <a:t>құжаттарды</a:t>
            </a:r>
            <a:r>
              <a:rPr lang="ru-RU" sz="1400" b="1" dirty="0"/>
              <a:t> </a:t>
            </a:r>
            <a:r>
              <a:rPr lang="ru-RU" sz="1400" b="1" dirty="0" err="1"/>
              <a:t>формалды</a:t>
            </a:r>
            <a:r>
              <a:rPr lang="ru-RU" sz="1400" b="1" dirty="0"/>
              <a:t> </a:t>
            </a:r>
            <a:r>
              <a:rPr lang="ru-RU" sz="1400" b="1" dirty="0" err="1"/>
              <a:t>тексеру</a:t>
            </a:r>
            <a:r>
              <a:rPr lang="ru-RU" sz="1400" dirty="0"/>
              <a:t> </a:t>
            </a:r>
            <a:r>
              <a:rPr lang="ru-RU" sz="1400" dirty="0" err="1"/>
              <a:t>жүргізіледі</a:t>
            </a:r>
            <a:r>
              <a:rPr lang="ru-RU" sz="1400" dirty="0"/>
              <a:t> (</a:t>
            </a:r>
            <a:r>
              <a:rPr lang="ru-RU" sz="1400" u="sng" dirty="0" err="1"/>
              <a:t>нысаны</a:t>
            </a:r>
            <a:r>
              <a:rPr lang="ru-RU" sz="1400" u="sng" dirty="0"/>
              <a:t> </a:t>
            </a:r>
            <a:r>
              <a:rPr lang="ru-RU" sz="1400" u="sng" dirty="0" err="1"/>
              <a:t>бойынша</a:t>
            </a:r>
            <a:r>
              <a:rPr lang="ru-RU" sz="1400" dirty="0"/>
              <a:t>), </a:t>
            </a:r>
            <a:r>
              <a:rPr lang="ru-RU" sz="1400" dirty="0" err="1"/>
              <a:t>яғни</a:t>
            </a:r>
            <a:r>
              <a:rPr lang="ru-RU" sz="1400" dirty="0"/>
              <a:t> осы </a:t>
            </a:r>
            <a:r>
              <a:rPr lang="ru-RU" sz="1400" dirty="0" err="1"/>
              <a:t>құжаттың</a:t>
            </a:r>
            <a:r>
              <a:rPr lang="ru-RU" sz="1400" dirty="0"/>
              <a:t> </a:t>
            </a:r>
            <a:r>
              <a:rPr lang="ru-RU" sz="1400" dirty="0" err="1"/>
              <a:t>бекітілген</a:t>
            </a:r>
            <a:r>
              <a:rPr lang="ru-RU" sz="1400" dirty="0"/>
              <a:t> </a:t>
            </a:r>
            <a:r>
              <a:rPr lang="ru-RU" sz="1400" dirty="0" err="1"/>
              <a:t>нысанды</a:t>
            </a:r>
            <a:r>
              <a:rPr lang="ru-RU" sz="1400" dirty="0"/>
              <a:t> </a:t>
            </a:r>
            <a:r>
              <a:rPr lang="ru-RU" sz="1400" dirty="0" err="1"/>
              <a:t>бланкілерде</a:t>
            </a:r>
            <a:r>
              <a:rPr lang="ru-RU" sz="1400" dirty="0"/>
              <a:t> </a:t>
            </a:r>
            <a:r>
              <a:rPr lang="ru-RU" sz="1400" dirty="0" err="1"/>
              <a:t>толтырылғандығын</a:t>
            </a:r>
            <a:r>
              <a:rPr lang="ru-RU" sz="1400" dirty="0"/>
              <a:t>, </a:t>
            </a:r>
            <a:r>
              <a:rPr lang="ru-RU" sz="1400" dirty="0" err="1"/>
              <a:t>барлық</a:t>
            </a:r>
            <a:r>
              <a:rPr lang="ru-RU" sz="1400" dirty="0"/>
              <a:t> </a:t>
            </a:r>
            <a:r>
              <a:rPr lang="ru-RU" sz="1400" dirty="0" err="1"/>
              <a:t>реквизиттерінің</a:t>
            </a:r>
            <a:r>
              <a:rPr lang="ru-RU" sz="1400" dirty="0"/>
              <a:t> </a:t>
            </a:r>
            <a:r>
              <a:rPr lang="ru-RU" sz="1400" dirty="0" err="1"/>
              <a:t>толтырылу</a:t>
            </a:r>
            <a:r>
              <a:rPr lang="ru-RU" sz="1400" dirty="0"/>
              <a:t> </a:t>
            </a:r>
            <a:r>
              <a:rPr lang="ru-RU" sz="1400" dirty="0" err="1"/>
              <a:t>дұрыстығын</a:t>
            </a:r>
            <a:r>
              <a:rPr lang="ru-RU" sz="1400" dirty="0"/>
              <a:t>, </a:t>
            </a:r>
            <a:r>
              <a:rPr lang="ru-RU" sz="1400" dirty="0" err="1"/>
              <a:t>әрекеттерді</a:t>
            </a:r>
            <a:r>
              <a:rPr lang="ru-RU" sz="1400" dirty="0"/>
              <a:t> </a:t>
            </a:r>
            <a:r>
              <a:rPr lang="ru-RU" sz="1400" dirty="0" err="1"/>
              <a:t>орындауға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құжаттарды</a:t>
            </a:r>
            <a:r>
              <a:rPr lang="ru-RU" sz="1400" dirty="0"/>
              <a:t> </a:t>
            </a:r>
            <a:r>
              <a:rPr lang="ru-RU" sz="1400" dirty="0" err="1"/>
              <a:t>ресімтеуге</a:t>
            </a:r>
            <a:r>
              <a:rPr lang="ru-RU" sz="1400" dirty="0"/>
              <a:t> </a:t>
            </a:r>
            <a:r>
              <a:rPr lang="ru-RU" sz="1400" dirty="0" err="1"/>
              <a:t>қатысатын</a:t>
            </a:r>
            <a:r>
              <a:rPr lang="ru-RU" sz="1400" dirty="0"/>
              <a:t> </a:t>
            </a:r>
            <a:r>
              <a:rPr lang="ru-RU" sz="1400" dirty="0" err="1"/>
              <a:t>лауазымды</a:t>
            </a:r>
            <a:r>
              <a:rPr lang="ru-RU" sz="1400" dirty="0"/>
              <a:t> </a:t>
            </a:r>
            <a:r>
              <a:rPr lang="ru-RU" sz="1400" dirty="0" err="1"/>
              <a:t>тұлғалардың</a:t>
            </a:r>
            <a:r>
              <a:rPr lang="ru-RU" sz="1400" dirty="0"/>
              <a:t> </a:t>
            </a:r>
            <a:r>
              <a:rPr lang="ru-RU" sz="1400" dirty="0" err="1"/>
              <a:t>қарастырылған</a:t>
            </a:r>
            <a:r>
              <a:rPr lang="ru-RU" sz="1400" dirty="0"/>
              <a:t> </a:t>
            </a:r>
            <a:r>
              <a:rPr lang="ru-RU" sz="1400" dirty="0" err="1"/>
              <a:t>қолтаңбалары</a:t>
            </a:r>
            <a:r>
              <a:rPr lang="ru-RU" sz="1400" dirty="0"/>
              <a:t> бар </a:t>
            </a:r>
            <a:r>
              <a:rPr lang="ru-RU" sz="1400" dirty="0" err="1"/>
              <a:t>екендігін</a:t>
            </a:r>
            <a:r>
              <a:rPr lang="ru-RU" sz="1400" dirty="0"/>
              <a:t> </a:t>
            </a:r>
            <a:r>
              <a:rPr lang="ru-RU" sz="1400" dirty="0" err="1"/>
              <a:t>тексереді</a:t>
            </a:r>
            <a:r>
              <a:rPr lang="ru-RU" sz="1400" dirty="0"/>
              <a:t>. </a:t>
            </a:r>
            <a:endParaRPr lang="ru-RU" sz="1400" b="1" i="1" dirty="0"/>
          </a:p>
          <a:p>
            <a:pPr lvl="0" algn="just"/>
            <a:r>
              <a:rPr lang="ru-RU" sz="1400" b="1" dirty="0" err="1"/>
              <a:t>Құжаттарды</a:t>
            </a:r>
            <a:r>
              <a:rPr lang="ru-RU" sz="1400" b="1" dirty="0"/>
              <a:t> </a:t>
            </a:r>
            <a:r>
              <a:rPr lang="ru-RU" sz="1400" b="1" dirty="0" err="1"/>
              <a:t>арифметикалық</a:t>
            </a:r>
            <a:r>
              <a:rPr lang="ru-RU" sz="1400" b="1" dirty="0"/>
              <a:t> </a:t>
            </a:r>
            <a:r>
              <a:rPr lang="ru-RU" sz="1400" b="1" dirty="0" err="1"/>
              <a:t>тексеру</a:t>
            </a:r>
            <a:r>
              <a:rPr lang="ru-RU" sz="1400" dirty="0"/>
              <a:t>, </a:t>
            </a:r>
            <a:r>
              <a:rPr lang="ru-RU" sz="1400" dirty="0" err="1"/>
              <a:t>құжаттарда</a:t>
            </a:r>
            <a:r>
              <a:rPr lang="ru-RU" sz="1400" dirty="0"/>
              <a:t> </a:t>
            </a:r>
            <a:r>
              <a:rPr lang="ru-RU" sz="1400" dirty="0" err="1"/>
              <a:t>жүргізілген</a:t>
            </a:r>
            <a:r>
              <a:rPr lang="ru-RU" sz="1400" dirty="0"/>
              <a:t> </a:t>
            </a:r>
            <a:r>
              <a:rPr lang="ru-RU" sz="1400" dirty="0" err="1"/>
              <a:t>есептеулердің</a:t>
            </a:r>
            <a:r>
              <a:rPr lang="ru-RU" sz="1400" dirty="0"/>
              <a:t> </a:t>
            </a:r>
            <a:r>
              <a:rPr lang="ru-RU" sz="1400" dirty="0" err="1"/>
              <a:t>дұрыстылығы</a:t>
            </a:r>
            <a:r>
              <a:rPr lang="ru-RU" sz="1400" dirty="0"/>
              <a:t> </a:t>
            </a:r>
            <a:r>
              <a:rPr lang="ru-RU" sz="1400" dirty="0" err="1"/>
              <a:t>тексеріледі</a:t>
            </a:r>
            <a:r>
              <a:rPr lang="ru-RU" sz="1400" dirty="0"/>
              <a:t>.</a:t>
            </a:r>
            <a:endParaRPr lang="ru-RU" sz="1400" b="1" i="1" dirty="0"/>
          </a:p>
          <a:p>
            <a:pPr algn="just"/>
            <a:r>
              <a:rPr lang="ru-RU" sz="1400" dirty="0" err="1"/>
              <a:t>Егер</a:t>
            </a:r>
            <a:r>
              <a:rPr lang="ru-RU" sz="1400" dirty="0"/>
              <a:t> </a:t>
            </a:r>
            <a:r>
              <a:rPr lang="ru-RU" sz="1400" dirty="0" err="1"/>
              <a:t>тексеру</a:t>
            </a:r>
            <a:r>
              <a:rPr lang="ru-RU" sz="1400" dirty="0"/>
              <a:t> </a:t>
            </a:r>
            <a:r>
              <a:rPr lang="ru-RU" sz="1400" dirty="0" err="1"/>
              <a:t>кезінде</a:t>
            </a:r>
            <a:r>
              <a:rPr lang="ru-RU" sz="1400" dirty="0"/>
              <a:t> </a:t>
            </a:r>
            <a:r>
              <a:rPr lang="ru-RU" sz="1400" dirty="0" err="1"/>
              <a:t>құжат</a:t>
            </a:r>
            <a:r>
              <a:rPr lang="ru-RU" sz="1400" dirty="0"/>
              <a:t> </a:t>
            </a:r>
            <a:r>
              <a:rPr lang="ru-RU" sz="1400" dirty="0" err="1"/>
              <a:t>жұрыс</a:t>
            </a:r>
            <a:r>
              <a:rPr lang="ru-RU" sz="1400" dirty="0"/>
              <a:t> </a:t>
            </a:r>
            <a:r>
              <a:rPr lang="ru-RU" sz="1400" dirty="0" err="1"/>
              <a:t>құрылмаса</a:t>
            </a:r>
            <a:r>
              <a:rPr lang="ru-RU" sz="1400" dirty="0"/>
              <a:t>, </a:t>
            </a:r>
            <a:r>
              <a:rPr lang="ru-RU" sz="1400" dirty="0" err="1"/>
              <a:t>онда</a:t>
            </a:r>
            <a:r>
              <a:rPr lang="ru-RU" sz="1400" dirty="0"/>
              <a:t> </a:t>
            </a:r>
            <a:r>
              <a:rPr lang="ru-RU" sz="1400" dirty="0" err="1"/>
              <a:t>жаңа</a:t>
            </a:r>
            <a:r>
              <a:rPr lang="ru-RU" sz="1400" dirty="0"/>
              <a:t> </a:t>
            </a:r>
            <a:r>
              <a:rPr lang="ru-RU" sz="1400" dirty="0" err="1"/>
              <a:t>құжатты</a:t>
            </a:r>
            <a:r>
              <a:rPr lang="ru-RU" sz="1400" dirty="0"/>
              <a:t> </a:t>
            </a:r>
            <a:r>
              <a:rPr lang="ru-RU" sz="1400" dirty="0" err="1"/>
              <a:t>қайта</a:t>
            </a:r>
            <a:r>
              <a:rPr lang="ru-RU" sz="1400" dirty="0"/>
              <a:t> </a:t>
            </a:r>
            <a:r>
              <a:rPr lang="ru-RU" sz="1400" dirty="0" err="1"/>
              <a:t>құру</a:t>
            </a:r>
            <a:r>
              <a:rPr lang="ru-RU" sz="1400" dirty="0"/>
              <a:t> </a:t>
            </a:r>
            <a:r>
              <a:rPr lang="ru-RU" sz="1400" dirty="0" err="1"/>
              <a:t>үшін</a:t>
            </a:r>
            <a:r>
              <a:rPr lang="ru-RU" sz="1400" dirty="0"/>
              <a:t> оны </a:t>
            </a:r>
            <a:r>
              <a:rPr lang="ru-RU" sz="1400" dirty="0" err="1"/>
              <a:t>құрушыға</a:t>
            </a:r>
            <a:r>
              <a:rPr lang="ru-RU" sz="1400" dirty="0"/>
              <a:t> </a:t>
            </a:r>
            <a:r>
              <a:rPr lang="ru-RU" sz="1400" dirty="0" err="1"/>
              <a:t>кері</a:t>
            </a:r>
            <a:r>
              <a:rPr lang="ru-RU" sz="1400" dirty="0"/>
              <a:t> </a:t>
            </a:r>
            <a:r>
              <a:rPr lang="ru-RU" sz="1400" dirty="0" err="1"/>
              <a:t>қайтарылады</a:t>
            </a:r>
            <a:r>
              <a:rPr lang="ru-RU" sz="1400" dirty="0"/>
              <a:t>. </a:t>
            </a:r>
            <a:endParaRPr lang="ru-RU" sz="1400" b="1" i="1" dirty="0"/>
          </a:p>
          <a:p>
            <a:pPr algn="just"/>
            <a:r>
              <a:rPr lang="ru-RU" sz="1400" dirty="0" err="1"/>
              <a:t>Бухгалтерияман</a:t>
            </a:r>
            <a:r>
              <a:rPr lang="ru-RU" sz="1400" dirty="0"/>
              <a:t> </a:t>
            </a:r>
            <a:r>
              <a:rPr lang="ru-RU" sz="1400" dirty="0" err="1"/>
              <a:t>тексерілген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қабылданған</a:t>
            </a:r>
            <a:r>
              <a:rPr lang="ru-RU" sz="1400" dirty="0"/>
              <a:t> </a:t>
            </a:r>
            <a:r>
              <a:rPr lang="ru-RU" sz="1400" dirty="0" err="1"/>
              <a:t>құжаттар</a:t>
            </a:r>
            <a:r>
              <a:rPr lang="ru-RU" sz="1400" dirty="0"/>
              <a:t> </a:t>
            </a:r>
            <a:r>
              <a:rPr lang="ru-RU" sz="1400" b="1" dirty="0"/>
              <a:t>таксировка, </a:t>
            </a:r>
            <a:r>
              <a:rPr lang="ru-RU" sz="1400" b="1" dirty="0" err="1"/>
              <a:t>топтастыру</a:t>
            </a:r>
            <a:r>
              <a:rPr lang="ru-RU" sz="1400" b="1" dirty="0"/>
              <a:t> </a:t>
            </a:r>
            <a:r>
              <a:rPr lang="ru-RU" sz="1400" b="1" dirty="0" err="1"/>
              <a:t>және</a:t>
            </a:r>
            <a:r>
              <a:rPr lang="ru-RU" sz="1400" b="1" dirty="0"/>
              <a:t> </a:t>
            </a:r>
            <a:r>
              <a:rPr lang="ru-RU" sz="1400" b="1" dirty="0" err="1"/>
              <a:t>контировкадан</a:t>
            </a:r>
            <a:r>
              <a:rPr lang="ru-RU" sz="1400" b="1" dirty="0"/>
              <a:t> </a:t>
            </a:r>
            <a:r>
              <a:rPr lang="ru-RU" sz="1400" b="1" dirty="0" err="1"/>
              <a:t>тұратын</a:t>
            </a:r>
            <a:r>
              <a:rPr lang="ru-RU" sz="1400" b="1" dirty="0"/>
              <a:t> </a:t>
            </a:r>
            <a:r>
              <a:rPr lang="ru-RU" sz="1400" dirty="0" err="1"/>
              <a:t>бухгалтериялық</a:t>
            </a:r>
            <a:r>
              <a:rPr lang="ru-RU" sz="1400" dirty="0"/>
              <a:t> </a:t>
            </a:r>
            <a:r>
              <a:rPr lang="ru-RU" sz="1400" dirty="0" err="1"/>
              <a:t>өңдеуге</a:t>
            </a:r>
            <a:r>
              <a:rPr lang="ru-RU" sz="1400" dirty="0"/>
              <a:t> </a:t>
            </a:r>
            <a:r>
              <a:rPr lang="ru-RU" sz="1400" dirty="0" err="1"/>
              <a:t>жатады</a:t>
            </a:r>
            <a:r>
              <a:rPr lang="ru-RU" sz="1400" dirty="0"/>
              <a:t>. </a:t>
            </a:r>
            <a:endParaRPr lang="ru-RU" sz="1400" b="1" i="1" dirty="0"/>
          </a:p>
          <a:p>
            <a:pPr algn="just"/>
            <a:r>
              <a:rPr lang="ru-RU" sz="1400" b="1" dirty="0" err="1"/>
              <a:t>Құжаттар</a:t>
            </a:r>
            <a:r>
              <a:rPr lang="ru-RU" sz="1400" b="1" dirty="0"/>
              <a:t> </a:t>
            </a:r>
            <a:r>
              <a:rPr lang="ru-RU" sz="1400" b="1" dirty="0" err="1"/>
              <a:t>таксировкасы</a:t>
            </a:r>
            <a:r>
              <a:rPr lang="ru-RU" sz="1400" dirty="0"/>
              <a:t>– </a:t>
            </a:r>
            <a:r>
              <a:rPr lang="ru-RU" sz="1400" dirty="0" err="1"/>
              <a:t>бұл</a:t>
            </a:r>
            <a:r>
              <a:rPr lang="ru-RU" sz="1400" dirty="0"/>
              <a:t> </a:t>
            </a:r>
            <a:r>
              <a:rPr lang="ru-RU" sz="1400" dirty="0" err="1"/>
              <a:t>заттай</a:t>
            </a:r>
            <a:r>
              <a:rPr lang="ru-RU" sz="1400" dirty="0"/>
              <a:t> </a:t>
            </a:r>
            <a:r>
              <a:rPr lang="ru-RU" sz="1400" dirty="0" err="1"/>
              <a:t>көрсеткіштердің</a:t>
            </a:r>
            <a:r>
              <a:rPr lang="ru-RU" sz="1400" dirty="0"/>
              <a:t> </a:t>
            </a:r>
            <a:r>
              <a:rPr lang="ru-RU" sz="1400" dirty="0" err="1"/>
              <a:t>ақшалай</a:t>
            </a:r>
            <a:r>
              <a:rPr lang="ru-RU" sz="1400" dirty="0"/>
              <a:t> </a:t>
            </a:r>
            <a:r>
              <a:rPr lang="ru-RU" sz="1400" dirty="0" err="1"/>
              <a:t>түрде</a:t>
            </a:r>
            <a:r>
              <a:rPr lang="ru-RU" sz="1400" dirty="0"/>
              <a:t> </a:t>
            </a:r>
            <a:r>
              <a:rPr lang="ru-RU" sz="1400" dirty="0" err="1"/>
              <a:t>көрсетілуі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сомаларын</a:t>
            </a:r>
            <a:r>
              <a:rPr lang="ru-RU" sz="1400" dirty="0"/>
              <a:t> </a:t>
            </a:r>
            <a:r>
              <a:rPr lang="ru-RU" sz="1400" dirty="0" err="1"/>
              <a:t>есептеу</a:t>
            </a:r>
            <a:r>
              <a:rPr lang="ru-RU" sz="1400" dirty="0"/>
              <a:t>. </a:t>
            </a:r>
          </a:p>
          <a:p>
            <a:pPr algn="just"/>
            <a:r>
              <a:rPr lang="ru-RU" sz="1400" b="1" dirty="0" err="1"/>
              <a:t>Топтастыру</a:t>
            </a:r>
            <a:r>
              <a:rPr lang="ru-RU" sz="1400" b="1" dirty="0"/>
              <a:t> </a:t>
            </a:r>
            <a:r>
              <a:rPr lang="ru-RU" sz="1400" dirty="0"/>
              <a:t>– </a:t>
            </a:r>
            <a:r>
              <a:rPr lang="ru-RU" sz="1400" dirty="0" err="1"/>
              <a:t>бұл</a:t>
            </a:r>
            <a:r>
              <a:rPr lang="ru-RU" sz="1400" dirty="0"/>
              <a:t> </a:t>
            </a:r>
            <a:r>
              <a:rPr lang="ru-RU" sz="1400" dirty="0" err="1"/>
              <a:t>құжаттадың</a:t>
            </a:r>
            <a:r>
              <a:rPr lang="ru-RU" sz="1400" dirty="0"/>
              <a:t> </a:t>
            </a:r>
            <a:r>
              <a:rPr lang="ru-RU" sz="1400" dirty="0" err="1"/>
              <a:t>атауы</a:t>
            </a:r>
            <a:r>
              <a:rPr lang="ru-RU" sz="1400" dirty="0"/>
              <a:t> </a:t>
            </a:r>
            <a:r>
              <a:rPr lang="ru-RU" sz="1400" dirty="0" err="1"/>
              <a:t>ғана</a:t>
            </a:r>
            <a:r>
              <a:rPr lang="ru-RU" sz="1400" dirty="0"/>
              <a:t> </a:t>
            </a:r>
            <a:r>
              <a:rPr lang="ru-RU" sz="1400" dirty="0" err="1"/>
              <a:t>емес</a:t>
            </a:r>
            <a:r>
              <a:rPr lang="ru-RU" sz="1400" dirty="0"/>
              <a:t>, </a:t>
            </a:r>
            <a:r>
              <a:rPr lang="ru-RU" sz="1400" dirty="0" err="1"/>
              <a:t>сонымен</a:t>
            </a:r>
            <a:r>
              <a:rPr lang="ru-RU" sz="1400" dirty="0"/>
              <a:t> </a:t>
            </a:r>
            <a:r>
              <a:rPr lang="ru-RU" sz="1400" dirty="0" err="1"/>
              <a:t>қатар</a:t>
            </a:r>
            <a:r>
              <a:rPr lang="ru-RU" sz="1400" dirty="0"/>
              <a:t> </a:t>
            </a:r>
            <a:r>
              <a:rPr lang="ru-RU" sz="1400" dirty="0" err="1"/>
              <a:t>олармен</a:t>
            </a:r>
            <a:r>
              <a:rPr lang="ru-RU" sz="1400" dirty="0"/>
              <a:t> </a:t>
            </a:r>
            <a:r>
              <a:rPr lang="ru-RU" sz="1400" dirty="0" err="1"/>
              <a:t>байланысты</a:t>
            </a:r>
            <a:r>
              <a:rPr lang="ru-RU" sz="1400" dirty="0"/>
              <a:t> </a:t>
            </a:r>
            <a:r>
              <a:rPr lang="ru-RU" sz="1400" dirty="0" err="1"/>
              <a:t>құжаттар</a:t>
            </a:r>
            <a:r>
              <a:rPr lang="ru-RU" sz="1400" dirty="0"/>
              <a:t> </a:t>
            </a:r>
            <a:r>
              <a:rPr lang="ru-RU" sz="1400" dirty="0" err="1"/>
              <a:t>бойынша</a:t>
            </a:r>
            <a:r>
              <a:rPr lang="ru-RU" sz="1400" dirty="0"/>
              <a:t> </a:t>
            </a:r>
            <a:r>
              <a:rPr lang="ru-RU" sz="1400" dirty="0" err="1"/>
              <a:t>құжаттарды</a:t>
            </a:r>
            <a:r>
              <a:rPr lang="ru-RU" sz="1400" dirty="0"/>
              <a:t> </a:t>
            </a:r>
            <a:r>
              <a:rPr lang="ru-RU" sz="1400" dirty="0" err="1"/>
              <a:t>таңдау</a:t>
            </a:r>
            <a:r>
              <a:rPr lang="ru-RU" sz="1400" dirty="0"/>
              <a:t>. </a:t>
            </a:r>
            <a:r>
              <a:rPr lang="ru-RU" sz="1400" dirty="0" err="1"/>
              <a:t>Ол</a:t>
            </a:r>
            <a:r>
              <a:rPr lang="ru-RU" sz="1400" dirty="0"/>
              <a:t> </a:t>
            </a:r>
            <a:r>
              <a:rPr lang="ru-RU" sz="1400" dirty="0" err="1"/>
              <a:t>біртекті</a:t>
            </a:r>
            <a:r>
              <a:rPr lang="ru-RU" sz="1400" dirty="0"/>
              <a:t> </a:t>
            </a:r>
            <a:r>
              <a:rPr lang="ru-RU" sz="1400" dirty="0" err="1"/>
              <a:t>құжаттар</a:t>
            </a:r>
            <a:r>
              <a:rPr lang="ru-RU" sz="1400" dirty="0"/>
              <a:t> </a:t>
            </a:r>
            <a:r>
              <a:rPr lang="ru-RU" sz="1400" dirty="0" err="1"/>
              <a:t>бойынша</a:t>
            </a:r>
            <a:r>
              <a:rPr lang="ru-RU" sz="1400" dirty="0"/>
              <a:t> </a:t>
            </a:r>
            <a:r>
              <a:rPr lang="ru-RU" sz="1400" dirty="0" err="1"/>
              <a:t>жалпы</a:t>
            </a:r>
            <a:r>
              <a:rPr lang="ru-RU" sz="1400" dirty="0"/>
              <a:t> </a:t>
            </a:r>
            <a:r>
              <a:rPr lang="ru-RU" sz="1400" dirty="0" err="1"/>
              <a:t>жиындарын</a:t>
            </a:r>
            <a:r>
              <a:rPr lang="ru-RU" sz="1400" dirty="0"/>
              <a:t> </a:t>
            </a:r>
            <a:r>
              <a:rPr lang="ru-RU" sz="1400" dirty="0" err="1"/>
              <a:t>шығаруға</a:t>
            </a:r>
            <a:r>
              <a:rPr lang="ru-RU" sz="1400" dirty="0"/>
              <a:t> </a:t>
            </a:r>
            <a:r>
              <a:rPr lang="ru-RU" sz="1400" dirty="0" err="1"/>
              <a:t>мүмкіндік</a:t>
            </a:r>
            <a:r>
              <a:rPr lang="ru-RU" sz="1400" dirty="0"/>
              <a:t> </a:t>
            </a:r>
            <a:r>
              <a:rPr lang="ru-RU" sz="1400" dirty="0" err="1"/>
              <a:t>береді</a:t>
            </a:r>
            <a:r>
              <a:rPr lang="ru-RU" sz="1400" dirty="0"/>
              <a:t>, </a:t>
            </a:r>
            <a:r>
              <a:rPr lang="ru-RU" sz="1400" dirty="0" err="1"/>
              <a:t>бұл</a:t>
            </a:r>
            <a:r>
              <a:rPr lang="ru-RU" sz="1400" dirty="0"/>
              <a:t> </a:t>
            </a:r>
            <a:r>
              <a:rPr lang="ru-RU" sz="1400" dirty="0" err="1"/>
              <a:t>топтастырылған</a:t>
            </a:r>
            <a:r>
              <a:rPr lang="ru-RU" sz="1400" dirty="0"/>
              <a:t> </a:t>
            </a:r>
            <a:r>
              <a:rPr lang="ru-RU" sz="1400" dirty="0" err="1"/>
              <a:t>мәліметтердің</a:t>
            </a:r>
            <a:r>
              <a:rPr lang="ru-RU" sz="1400" dirty="0"/>
              <a:t> </a:t>
            </a:r>
            <a:r>
              <a:rPr lang="ru-RU" sz="1400" dirty="0" err="1"/>
              <a:t>есептің</a:t>
            </a:r>
            <a:r>
              <a:rPr lang="ru-RU" sz="1400" dirty="0"/>
              <a:t> </a:t>
            </a:r>
            <a:r>
              <a:rPr lang="ru-RU" sz="1400" dirty="0" err="1"/>
              <a:t>өңделуін</a:t>
            </a:r>
            <a:r>
              <a:rPr lang="ru-RU" sz="1400" dirty="0"/>
              <a:t> </a:t>
            </a:r>
            <a:r>
              <a:rPr lang="ru-RU" sz="1400" dirty="0" err="1"/>
              <a:t>жеңілдетіп</a:t>
            </a:r>
            <a:r>
              <a:rPr lang="ru-RU" sz="1400" dirty="0"/>
              <a:t>, </a:t>
            </a:r>
            <a:r>
              <a:rPr lang="ru-RU" sz="1400" dirty="0" err="1"/>
              <a:t>бір</a:t>
            </a:r>
            <a:r>
              <a:rPr lang="ru-RU" sz="1400" dirty="0"/>
              <a:t> </a:t>
            </a:r>
            <a:r>
              <a:rPr lang="ru-RU" sz="1400" dirty="0" err="1"/>
              <a:t>бухгалтерлік</a:t>
            </a:r>
            <a:r>
              <a:rPr lang="ru-RU" sz="1400" dirty="0"/>
              <a:t> </a:t>
            </a:r>
            <a:r>
              <a:rPr lang="ru-RU" sz="1400" dirty="0" err="1"/>
              <a:t>жазбамен</a:t>
            </a:r>
            <a:r>
              <a:rPr lang="ru-RU" sz="1400" dirty="0"/>
              <a:t> </a:t>
            </a:r>
            <a:r>
              <a:rPr lang="ru-RU" sz="1400" dirty="0" err="1"/>
              <a:t>жазба</a:t>
            </a:r>
            <a:r>
              <a:rPr lang="ru-RU" sz="1400" dirty="0"/>
              <a:t> </a:t>
            </a:r>
            <a:r>
              <a:rPr lang="ru-RU" sz="1400" dirty="0" err="1"/>
              <a:t>жүргізуге</a:t>
            </a:r>
            <a:r>
              <a:rPr lang="ru-RU" sz="1400" dirty="0"/>
              <a:t> </a:t>
            </a:r>
            <a:r>
              <a:rPr lang="ru-RU" sz="1400" dirty="0" err="1"/>
              <a:t>мүмкіндік</a:t>
            </a:r>
            <a:r>
              <a:rPr lang="ru-RU" sz="1400" dirty="0"/>
              <a:t> </a:t>
            </a:r>
            <a:r>
              <a:rPr lang="ru-RU" sz="1400" dirty="0" err="1"/>
              <a:t>береді</a:t>
            </a:r>
            <a:r>
              <a:rPr lang="ru-RU" sz="1400" dirty="0"/>
              <a:t>. </a:t>
            </a:r>
          </a:p>
          <a:p>
            <a:pPr algn="just"/>
            <a:r>
              <a:rPr lang="ru-RU" sz="1400" b="1" dirty="0" err="1"/>
              <a:t>Құжаттар</a:t>
            </a:r>
            <a:r>
              <a:rPr lang="ru-RU" sz="1400" b="1" dirty="0"/>
              <a:t> </a:t>
            </a:r>
            <a:r>
              <a:rPr lang="ru-RU" sz="1400" b="1" dirty="0" err="1"/>
              <a:t>контировкасы</a:t>
            </a:r>
            <a:r>
              <a:rPr lang="ru-RU" sz="1400" b="1" dirty="0"/>
              <a:t> </a:t>
            </a:r>
            <a:r>
              <a:rPr lang="ru-RU" sz="1400" dirty="0" err="1"/>
              <a:t>құжаттарда</a:t>
            </a:r>
            <a:r>
              <a:rPr lang="ru-RU" sz="1400" dirty="0"/>
              <a:t> </a:t>
            </a:r>
            <a:r>
              <a:rPr lang="ru-RU" sz="1400" dirty="0" err="1"/>
              <a:t>ұсынылған</a:t>
            </a:r>
            <a:r>
              <a:rPr lang="ru-RU" sz="1400" dirty="0"/>
              <a:t> </a:t>
            </a:r>
            <a:r>
              <a:rPr lang="ru-RU" sz="1400" dirty="0" err="1"/>
              <a:t>шаруашылық</a:t>
            </a:r>
            <a:r>
              <a:rPr lang="ru-RU" sz="1400" dirty="0"/>
              <a:t> </a:t>
            </a:r>
            <a:r>
              <a:rPr lang="ru-RU" sz="1400" dirty="0" err="1"/>
              <a:t>әрекеттерінің</a:t>
            </a:r>
            <a:r>
              <a:rPr lang="ru-RU" sz="1400" dirty="0"/>
              <a:t> </a:t>
            </a:r>
            <a:r>
              <a:rPr lang="ru-RU" sz="1400" dirty="0" err="1"/>
              <a:t>дебеті</a:t>
            </a:r>
            <a:r>
              <a:rPr lang="ru-RU" sz="1400" dirty="0"/>
              <a:t> мен </a:t>
            </a:r>
            <a:r>
              <a:rPr lang="ru-RU" sz="1400" dirty="0" err="1"/>
              <a:t>кредиті</a:t>
            </a:r>
            <a:r>
              <a:rPr lang="ru-RU" sz="1400" dirty="0"/>
              <a:t> </a:t>
            </a:r>
            <a:r>
              <a:rPr lang="ru-RU" sz="1400" dirty="0" err="1"/>
              <a:t>бойынша</a:t>
            </a:r>
            <a:r>
              <a:rPr lang="ru-RU" sz="1400" dirty="0"/>
              <a:t> </a:t>
            </a:r>
            <a:r>
              <a:rPr lang="ru-RU" sz="1400" dirty="0" err="1"/>
              <a:t>жазылуға</a:t>
            </a:r>
            <a:r>
              <a:rPr lang="ru-RU" sz="1400" dirty="0"/>
              <a:t> </a:t>
            </a:r>
            <a:r>
              <a:rPr lang="ru-RU" sz="1400" dirty="0" err="1"/>
              <a:t>тиісті</a:t>
            </a:r>
            <a:r>
              <a:rPr lang="ru-RU" sz="1400" dirty="0"/>
              <a:t> </a:t>
            </a:r>
            <a:r>
              <a:rPr lang="ru-RU" sz="1400" dirty="0" err="1"/>
              <a:t>шоттарды</a:t>
            </a:r>
            <a:r>
              <a:rPr lang="ru-RU" sz="1400" dirty="0"/>
              <a:t> </a:t>
            </a:r>
            <a:r>
              <a:rPr lang="ru-RU" sz="1400" dirty="0" err="1"/>
              <a:t>анықтаумен</a:t>
            </a:r>
            <a:r>
              <a:rPr lang="ru-RU" sz="1400" dirty="0"/>
              <a:t> </a:t>
            </a:r>
            <a:r>
              <a:rPr lang="ru-RU" sz="1400" dirty="0" err="1"/>
              <a:t>түсіндіріледі</a:t>
            </a:r>
            <a:r>
              <a:rPr lang="ru-RU" sz="1400" dirty="0"/>
              <a:t> (</a:t>
            </a:r>
            <a:r>
              <a:rPr lang="ru-RU" sz="1400" dirty="0" err="1"/>
              <a:t>құжаттарда</a:t>
            </a:r>
            <a:r>
              <a:rPr lang="ru-RU" sz="1400" dirty="0"/>
              <a:t> </a:t>
            </a:r>
            <a:r>
              <a:rPr lang="ru-RU" sz="1400" dirty="0" err="1"/>
              <a:t>шоттар</a:t>
            </a:r>
            <a:r>
              <a:rPr lang="ru-RU" sz="1400" dirty="0"/>
              <a:t> </a:t>
            </a:r>
            <a:r>
              <a:rPr lang="ru-RU" sz="1400" dirty="0" err="1"/>
              <a:t>корресподенциларын</a:t>
            </a:r>
            <a:r>
              <a:rPr lang="ru-RU" sz="1400" dirty="0"/>
              <a:t> </a:t>
            </a:r>
            <a:r>
              <a:rPr lang="ru-RU" sz="1400" dirty="0" err="1"/>
              <a:t>қою</a:t>
            </a:r>
            <a:r>
              <a:rPr lang="ru-RU" sz="1400" dirty="0"/>
              <a:t>). </a:t>
            </a:r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78068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846" y="368490"/>
            <a:ext cx="10018713" cy="450376"/>
          </a:xfrm>
        </p:spPr>
        <p:txBody>
          <a:bodyPr>
            <a:noAutofit/>
          </a:bodyPr>
          <a:lstStyle/>
          <a:p>
            <a:r>
              <a:rPr lang="ru-MD" sz="3200" b="1" dirty="0" err="1">
                <a:solidFill>
                  <a:schemeClr val="accent1">
                    <a:lumMod val="75000"/>
                  </a:schemeClr>
                </a:solidFill>
              </a:rPr>
              <a:t>Бақылау</a:t>
            </a:r>
            <a:r>
              <a:rPr lang="ru-MD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MD" sz="3200" b="1" dirty="0" err="1">
                <a:solidFill>
                  <a:schemeClr val="accent1">
                    <a:lumMod val="75000"/>
                  </a:schemeClr>
                </a:solidFill>
              </a:rPr>
              <a:t>сұрақтары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7833" y="818866"/>
            <a:ext cx="10018713" cy="5827593"/>
          </a:xfrm>
        </p:spPr>
        <p:txBody>
          <a:bodyPr>
            <a:normAutofit fontScale="62500" lnSpcReduction="20000"/>
          </a:bodyPr>
          <a:lstStyle/>
          <a:p>
            <a:r>
              <a:rPr lang="ru-MD" dirty="0"/>
              <a:t> </a:t>
            </a:r>
            <a:endParaRPr lang="ru-RU" b="1" dirty="0"/>
          </a:p>
          <a:p>
            <a:pPr lvl="0"/>
            <a:r>
              <a:rPr lang="ru-MD" dirty="0"/>
              <a:t>Бухгалтерлік </a:t>
            </a:r>
            <a:r>
              <a:rPr lang="ru-MD" dirty="0" err="1"/>
              <a:t>құжаттар</a:t>
            </a:r>
            <a:r>
              <a:rPr lang="ru-MD" dirty="0"/>
              <a:t> </a:t>
            </a:r>
            <a:r>
              <a:rPr lang="ru-MD" dirty="0" err="1"/>
              <a:t>дегеніміз</a:t>
            </a:r>
            <a:r>
              <a:rPr lang="ru-MD" dirty="0"/>
              <a:t> не?</a:t>
            </a:r>
            <a:endParaRPr lang="ru-RU" b="1" dirty="0"/>
          </a:p>
          <a:p>
            <a:pPr lvl="0"/>
            <a:r>
              <a:rPr lang="ru-MD" dirty="0" err="1"/>
              <a:t>Алғашқы</a:t>
            </a:r>
            <a:r>
              <a:rPr lang="ru-MD" dirty="0"/>
              <a:t> </a:t>
            </a:r>
            <a:r>
              <a:rPr lang="ru-MD" dirty="0" err="1"/>
              <a:t>есеп</a:t>
            </a:r>
            <a:r>
              <a:rPr lang="ru-MD" dirty="0"/>
              <a:t> </a:t>
            </a:r>
            <a:r>
              <a:rPr lang="ru-MD" dirty="0" err="1"/>
              <a:t>құжаттары</a:t>
            </a:r>
            <a:r>
              <a:rPr lang="ru-MD" dirty="0"/>
              <a:t> </a:t>
            </a:r>
            <a:r>
              <a:rPr lang="ru-MD" dirty="0" err="1"/>
              <a:t>бухгалтерлік</a:t>
            </a:r>
            <a:r>
              <a:rPr lang="ru-MD" dirty="0"/>
              <a:t> </a:t>
            </a:r>
            <a:r>
              <a:rPr lang="ru-MD" dirty="0" err="1"/>
              <a:t>есеп</a:t>
            </a:r>
            <a:r>
              <a:rPr lang="ru-MD" dirty="0"/>
              <a:t> </a:t>
            </a:r>
            <a:r>
              <a:rPr lang="ru-MD" dirty="0" err="1"/>
              <a:t>және</a:t>
            </a:r>
            <a:r>
              <a:rPr lang="ru-MD" dirty="0"/>
              <a:t> </a:t>
            </a:r>
            <a:r>
              <a:rPr lang="ru-MD" dirty="0" err="1"/>
              <a:t>басқару</a:t>
            </a:r>
            <a:r>
              <a:rPr lang="ru-MD" dirty="0"/>
              <a:t> </a:t>
            </a:r>
            <a:r>
              <a:rPr lang="ru-MD" dirty="0" err="1"/>
              <a:t>жүйесінде</a:t>
            </a:r>
            <a:r>
              <a:rPr lang="ru-MD" dirty="0"/>
              <a:t> </a:t>
            </a:r>
            <a:r>
              <a:rPr lang="ru-MD" dirty="0" err="1"/>
              <a:t>қандай</a:t>
            </a:r>
            <a:r>
              <a:rPr lang="ru-MD" dirty="0"/>
              <a:t> </a:t>
            </a:r>
            <a:r>
              <a:rPr lang="ru-MD" dirty="0" err="1"/>
              <a:t>орын</a:t>
            </a:r>
            <a:r>
              <a:rPr lang="ru-MD" dirty="0"/>
              <a:t> </a:t>
            </a:r>
            <a:r>
              <a:rPr lang="ru-MD" dirty="0" err="1"/>
              <a:t>алады</a:t>
            </a:r>
            <a:r>
              <a:rPr lang="ru-MD" dirty="0"/>
              <a:t>?</a:t>
            </a:r>
            <a:endParaRPr lang="ru-RU" b="1" dirty="0"/>
          </a:p>
          <a:p>
            <a:pPr lvl="0"/>
            <a:r>
              <a:rPr lang="ru-MD" dirty="0" err="1"/>
              <a:t>Құжаттандыру</a:t>
            </a:r>
            <a:r>
              <a:rPr lang="ru-MD" dirty="0"/>
              <a:t> </a:t>
            </a:r>
            <a:r>
              <a:rPr lang="ru-MD" dirty="0" err="1"/>
              <a:t>дегеніміз</a:t>
            </a:r>
            <a:r>
              <a:rPr lang="ru-MD" dirty="0"/>
              <a:t> не?</a:t>
            </a:r>
            <a:endParaRPr lang="ru-RU" b="1" dirty="0"/>
          </a:p>
          <a:p>
            <a:pPr lvl="0"/>
            <a:r>
              <a:rPr lang="ru-MD" dirty="0"/>
              <a:t>«Унификация», «стандартизация», «</a:t>
            </a:r>
            <a:r>
              <a:rPr lang="ru-MD" dirty="0" err="1"/>
              <a:t>алғашқы</a:t>
            </a:r>
            <a:r>
              <a:rPr lang="ru-MD" dirty="0"/>
              <a:t> </a:t>
            </a:r>
            <a:r>
              <a:rPr lang="ru-MD" dirty="0" err="1"/>
              <a:t>ақпараттандыру</a:t>
            </a:r>
            <a:r>
              <a:rPr lang="ru-MD" dirty="0"/>
              <a:t>» </a:t>
            </a:r>
            <a:r>
              <a:rPr lang="ru-MD" dirty="0" err="1"/>
              <a:t>ұғымдарын</a:t>
            </a:r>
            <a:r>
              <a:rPr lang="ru-MD" dirty="0"/>
              <a:t> </a:t>
            </a:r>
            <a:r>
              <a:rPr lang="ru-MD" dirty="0" err="1"/>
              <a:t>қалай</a:t>
            </a:r>
            <a:r>
              <a:rPr lang="ru-MD" dirty="0"/>
              <a:t> </a:t>
            </a:r>
            <a:r>
              <a:rPr lang="ru-MD" dirty="0" err="1"/>
              <a:t>түсіндіруге</a:t>
            </a:r>
            <a:r>
              <a:rPr lang="ru-MD" dirty="0"/>
              <a:t> </a:t>
            </a:r>
            <a:r>
              <a:rPr lang="ru-MD" dirty="0" err="1"/>
              <a:t>болады</a:t>
            </a:r>
            <a:r>
              <a:rPr lang="ru-MD" dirty="0"/>
              <a:t>?</a:t>
            </a:r>
            <a:endParaRPr lang="ru-RU" b="1" dirty="0"/>
          </a:p>
          <a:p>
            <a:pPr lvl="0"/>
            <a:r>
              <a:rPr lang="ru-MD" dirty="0"/>
              <a:t>«</a:t>
            </a:r>
            <a:r>
              <a:rPr lang="ru-MD" dirty="0" err="1"/>
              <a:t>Құжат</a:t>
            </a:r>
            <a:r>
              <a:rPr lang="ru-MD" dirty="0"/>
              <a:t> </a:t>
            </a:r>
            <a:r>
              <a:rPr lang="ru-MD" dirty="0" err="1"/>
              <a:t>айналымына</a:t>
            </a:r>
            <a:r>
              <a:rPr lang="ru-MD" dirty="0"/>
              <a:t>» </a:t>
            </a:r>
            <a:r>
              <a:rPr lang="ru-MD" dirty="0" err="1"/>
              <a:t>анықтама</a:t>
            </a:r>
            <a:r>
              <a:rPr lang="ru-MD" dirty="0"/>
              <a:t> </a:t>
            </a:r>
            <a:r>
              <a:rPr lang="ru-MD" dirty="0" err="1"/>
              <a:t>беріңіздер</a:t>
            </a:r>
            <a:r>
              <a:rPr lang="ru-MD" dirty="0"/>
              <a:t>. Неге </a:t>
            </a:r>
            <a:r>
              <a:rPr lang="ru-MD" dirty="0" err="1"/>
              <a:t>оның</a:t>
            </a:r>
            <a:r>
              <a:rPr lang="ru-MD" dirty="0"/>
              <a:t> </a:t>
            </a:r>
            <a:r>
              <a:rPr lang="ru-MD" dirty="0" err="1"/>
              <a:t>құрылуы</a:t>
            </a:r>
            <a:r>
              <a:rPr lang="ru-MD" dirty="0"/>
              <a:t> </a:t>
            </a:r>
            <a:r>
              <a:rPr lang="ru-MD" dirty="0" err="1"/>
              <a:t>кәсіпорын</a:t>
            </a:r>
            <a:r>
              <a:rPr lang="ru-MD" dirty="0"/>
              <a:t> </a:t>
            </a:r>
            <a:r>
              <a:rPr lang="ru-MD" dirty="0" err="1"/>
              <a:t>үшін</a:t>
            </a:r>
            <a:r>
              <a:rPr lang="ru-MD" dirty="0"/>
              <a:t> </a:t>
            </a:r>
            <a:r>
              <a:rPr lang="ru-MD" dirty="0" err="1"/>
              <a:t>қажет</a:t>
            </a:r>
            <a:r>
              <a:rPr lang="ru-MD" dirty="0"/>
              <a:t> </a:t>
            </a:r>
            <a:r>
              <a:rPr lang="ru-MD" dirty="0" err="1"/>
              <a:t>болып</a:t>
            </a:r>
            <a:r>
              <a:rPr lang="ru-MD" dirty="0"/>
              <a:t> </a:t>
            </a:r>
            <a:r>
              <a:rPr lang="ru-MD" dirty="0" err="1"/>
              <a:t>саналады</a:t>
            </a:r>
            <a:r>
              <a:rPr lang="ru-MD" dirty="0"/>
              <a:t>?</a:t>
            </a:r>
            <a:endParaRPr lang="ru-RU" b="1" dirty="0"/>
          </a:p>
          <a:p>
            <a:pPr lvl="0"/>
            <a:r>
              <a:rPr lang="ru-MD" dirty="0" err="1"/>
              <a:t>Жалпы</a:t>
            </a:r>
            <a:r>
              <a:rPr lang="ru-MD" dirty="0"/>
              <a:t> </a:t>
            </a:r>
            <a:r>
              <a:rPr lang="ru-MD" dirty="0" err="1"/>
              <a:t>түрде</a:t>
            </a:r>
            <a:r>
              <a:rPr lang="ru-MD" dirty="0"/>
              <a:t> </a:t>
            </a:r>
            <a:r>
              <a:rPr lang="ru-MD" dirty="0" err="1"/>
              <a:t>алғашқы</a:t>
            </a:r>
            <a:r>
              <a:rPr lang="ru-MD" dirty="0"/>
              <a:t> </a:t>
            </a:r>
            <a:r>
              <a:rPr lang="ru-MD" dirty="0" err="1"/>
              <a:t>құжаттар</a:t>
            </a:r>
            <a:r>
              <a:rPr lang="ru-MD" dirty="0"/>
              <a:t> </a:t>
            </a:r>
            <a:r>
              <a:rPr lang="ru-MD" dirty="0" err="1"/>
              <a:t>қандай</a:t>
            </a:r>
            <a:r>
              <a:rPr lang="ru-MD" dirty="0"/>
              <a:t> </a:t>
            </a:r>
            <a:r>
              <a:rPr lang="ru-MD" dirty="0" err="1"/>
              <a:t>белгілері</a:t>
            </a:r>
            <a:r>
              <a:rPr lang="ru-MD" dirty="0"/>
              <a:t> </a:t>
            </a:r>
            <a:r>
              <a:rPr lang="ru-MD" dirty="0" err="1"/>
              <a:t>бойынша</a:t>
            </a:r>
            <a:r>
              <a:rPr lang="ru-MD" dirty="0"/>
              <a:t> </a:t>
            </a:r>
            <a:r>
              <a:rPr lang="ru-MD" dirty="0" err="1"/>
              <a:t>жіктеледі</a:t>
            </a:r>
            <a:r>
              <a:rPr lang="ru-MD" dirty="0"/>
              <a:t>?</a:t>
            </a:r>
            <a:endParaRPr lang="ru-RU" b="1" dirty="0"/>
          </a:p>
          <a:p>
            <a:pPr lvl="0"/>
            <a:r>
              <a:rPr lang="ru-MD" dirty="0" err="1"/>
              <a:t>Құжаттардың</a:t>
            </a:r>
            <a:r>
              <a:rPr lang="ru-MD" dirty="0"/>
              <a:t> </a:t>
            </a:r>
            <a:r>
              <a:rPr lang="ru-MD" dirty="0" err="1"/>
              <a:t>жіктелуін</a:t>
            </a:r>
            <a:r>
              <a:rPr lang="ru-MD" dirty="0"/>
              <a:t> </a:t>
            </a:r>
            <a:r>
              <a:rPr lang="ru-MD" dirty="0" err="1"/>
              <a:t>сипаттаңыздар</a:t>
            </a:r>
            <a:r>
              <a:rPr lang="ru-MD" dirty="0"/>
              <a:t>:</a:t>
            </a:r>
            <a:endParaRPr lang="ru-RU" b="1" dirty="0"/>
          </a:p>
          <a:p>
            <a:r>
              <a:rPr lang="ru-MD" dirty="0"/>
              <a:t>а) </a:t>
            </a:r>
            <a:r>
              <a:rPr lang="ru-MD" dirty="0" err="1"/>
              <a:t>мақсаты</a:t>
            </a:r>
            <a:r>
              <a:rPr lang="ru-MD" dirty="0"/>
              <a:t> </a:t>
            </a:r>
            <a:r>
              <a:rPr lang="ru-MD" dirty="0" err="1"/>
              <a:t>бойынша</a:t>
            </a:r>
            <a:r>
              <a:rPr lang="ru-MD" dirty="0"/>
              <a:t>;</a:t>
            </a:r>
            <a:endParaRPr lang="ru-RU" b="1" dirty="0"/>
          </a:p>
          <a:p>
            <a:r>
              <a:rPr lang="ru-MD" dirty="0"/>
              <a:t>б) </a:t>
            </a:r>
            <a:r>
              <a:rPr lang="ru-MD" dirty="0" err="1"/>
              <a:t>құрылу</a:t>
            </a:r>
            <a:r>
              <a:rPr lang="ru-MD" dirty="0"/>
              <a:t> </a:t>
            </a:r>
            <a:r>
              <a:rPr lang="ru-MD" dirty="0" err="1"/>
              <a:t>тәртібі</a:t>
            </a:r>
            <a:r>
              <a:rPr lang="ru-MD" dirty="0"/>
              <a:t> </a:t>
            </a:r>
            <a:r>
              <a:rPr lang="ru-MD" dirty="0" err="1"/>
              <a:t>бойынша</a:t>
            </a:r>
            <a:r>
              <a:rPr lang="ru-MD" dirty="0"/>
              <a:t>;</a:t>
            </a:r>
            <a:endParaRPr lang="ru-RU" b="1" dirty="0"/>
          </a:p>
          <a:p>
            <a:r>
              <a:rPr lang="ru-MD" dirty="0"/>
              <a:t>в) </a:t>
            </a:r>
            <a:r>
              <a:rPr lang="ru-MD" dirty="0" err="1"/>
              <a:t>шаруашылық</a:t>
            </a:r>
            <a:r>
              <a:rPr lang="ru-MD" dirty="0"/>
              <a:t> </a:t>
            </a:r>
            <a:r>
              <a:rPr lang="ru-MD" dirty="0" err="1"/>
              <a:t>әрекеттердің</a:t>
            </a:r>
            <a:r>
              <a:rPr lang="ru-MD" dirty="0"/>
              <a:t> </a:t>
            </a:r>
            <a:r>
              <a:rPr lang="ru-MD" dirty="0" err="1"/>
              <a:t>мазмұны</a:t>
            </a:r>
            <a:r>
              <a:rPr lang="ru-MD" dirty="0"/>
              <a:t> </a:t>
            </a:r>
            <a:r>
              <a:rPr lang="ru-MD" dirty="0" err="1"/>
              <a:t>бойынша</a:t>
            </a:r>
            <a:r>
              <a:rPr lang="ru-MD" dirty="0"/>
              <a:t>;</a:t>
            </a:r>
            <a:endParaRPr lang="ru-RU" b="1" dirty="0"/>
          </a:p>
          <a:p>
            <a:r>
              <a:rPr lang="ru-MD" dirty="0"/>
              <a:t>г) </a:t>
            </a:r>
            <a:r>
              <a:rPr lang="ru-MD" dirty="0" err="1"/>
              <a:t>әрекеттерді</a:t>
            </a:r>
            <a:r>
              <a:rPr lang="ru-MD" dirty="0"/>
              <a:t> </a:t>
            </a:r>
            <a:r>
              <a:rPr lang="ru-MD" dirty="0" err="1"/>
              <a:t>бейнелеу</a:t>
            </a:r>
            <a:r>
              <a:rPr lang="ru-MD" dirty="0"/>
              <a:t> </a:t>
            </a:r>
            <a:r>
              <a:rPr lang="ru-MD" dirty="0" err="1"/>
              <a:t>әдісі</a:t>
            </a:r>
            <a:r>
              <a:rPr lang="ru-MD" dirty="0"/>
              <a:t> </a:t>
            </a:r>
            <a:r>
              <a:rPr lang="ru-MD" dirty="0" err="1"/>
              <a:t>бойынша</a:t>
            </a:r>
            <a:r>
              <a:rPr lang="ru-MD" dirty="0"/>
              <a:t>;</a:t>
            </a:r>
            <a:endParaRPr lang="ru-RU" b="1" dirty="0"/>
          </a:p>
          <a:p>
            <a:r>
              <a:rPr lang="ru-MD" dirty="0"/>
              <a:t>д) </a:t>
            </a:r>
            <a:r>
              <a:rPr lang="ru-MD" dirty="0" err="1"/>
              <a:t>толтырылған</a:t>
            </a:r>
            <a:r>
              <a:rPr lang="ru-MD" dirty="0"/>
              <a:t> </a:t>
            </a:r>
            <a:r>
              <a:rPr lang="ru-MD" dirty="0" err="1"/>
              <a:t>жері</a:t>
            </a:r>
            <a:r>
              <a:rPr lang="ru-MD" dirty="0"/>
              <a:t> </a:t>
            </a:r>
            <a:r>
              <a:rPr lang="ru-MD" dirty="0" err="1"/>
              <a:t>бойынша</a:t>
            </a:r>
            <a:r>
              <a:rPr lang="ru-MD" dirty="0"/>
              <a:t>;</a:t>
            </a:r>
            <a:endParaRPr lang="ru-RU" b="1" dirty="0"/>
          </a:p>
          <a:p>
            <a:r>
              <a:rPr lang="ru-MD" dirty="0"/>
              <a:t>е) </a:t>
            </a:r>
            <a:r>
              <a:rPr lang="ru-MD" dirty="0" err="1"/>
              <a:t>толтыру</a:t>
            </a:r>
            <a:r>
              <a:rPr lang="ru-MD" dirty="0"/>
              <a:t> </a:t>
            </a:r>
            <a:r>
              <a:rPr lang="ru-MD" dirty="0" err="1"/>
              <a:t>әдісі</a:t>
            </a:r>
            <a:r>
              <a:rPr lang="ru-MD" dirty="0"/>
              <a:t> </a:t>
            </a:r>
            <a:r>
              <a:rPr lang="ru-MD" dirty="0" err="1"/>
              <a:t>бойынша</a:t>
            </a:r>
            <a:r>
              <a:rPr lang="ru-MD" dirty="0"/>
              <a:t>.</a:t>
            </a:r>
            <a:endParaRPr lang="ru-RU" b="1" dirty="0"/>
          </a:p>
          <a:p>
            <a:pPr lvl="0"/>
            <a:r>
              <a:rPr lang="ru-MD" dirty="0" err="1"/>
              <a:t>Есеп</a:t>
            </a:r>
            <a:r>
              <a:rPr lang="ru-MD" dirty="0"/>
              <a:t> </a:t>
            </a:r>
            <a:r>
              <a:rPr lang="ru-MD" dirty="0" err="1"/>
              <a:t>құжаттарын</a:t>
            </a:r>
            <a:r>
              <a:rPr lang="ru-MD" dirty="0"/>
              <a:t> </a:t>
            </a:r>
            <a:r>
              <a:rPr lang="ru-MD" dirty="0" err="1"/>
              <a:t>ресімдеуге</a:t>
            </a:r>
            <a:r>
              <a:rPr lang="ru-MD" dirty="0"/>
              <a:t> </a:t>
            </a:r>
            <a:r>
              <a:rPr lang="ru-MD" dirty="0" err="1"/>
              <a:t>қойылатын</a:t>
            </a:r>
            <a:r>
              <a:rPr lang="ru-MD" dirty="0"/>
              <a:t> </a:t>
            </a:r>
            <a:r>
              <a:rPr lang="ru-MD" dirty="0" err="1"/>
              <a:t>негізгі</a:t>
            </a:r>
            <a:r>
              <a:rPr lang="ru-MD" dirty="0"/>
              <a:t> </a:t>
            </a:r>
            <a:r>
              <a:rPr lang="ru-MD" dirty="0" err="1"/>
              <a:t>талаптар</a:t>
            </a:r>
            <a:r>
              <a:rPr lang="ru-MD" dirty="0"/>
              <a:t> </a:t>
            </a:r>
            <a:r>
              <a:rPr lang="ru-MD" dirty="0" err="1"/>
              <a:t>қандай</a:t>
            </a:r>
            <a:r>
              <a:rPr lang="ru-MD" dirty="0"/>
              <a:t>?</a:t>
            </a:r>
            <a:endParaRPr lang="ru-RU" b="1" dirty="0"/>
          </a:p>
          <a:p>
            <a:pPr lvl="0"/>
            <a:r>
              <a:rPr lang="ru-MD" dirty="0" err="1"/>
              <a:t>Бухгалтерияға</a:t>
            </a:r>
            <a:r>
              <a:rPr lang="ru-MD" dirty="0"/>
              <a:t> </a:t>
            </a:r>
            <a:r>
              <a:rPr lang="ru-MD" dirty="0" err="1"/>
              <a:t>түскен</a:t>
            </a:r>
            <a:r>
              <a:rPr lang="ru-MD" dirty="0"/>
              <a:t> </a:t>
            </a:r>
            <a:r>
              <a:rPr lang="ru-MD" dirty="0" err="1"/>
              <a:t>құжаттарды</a:t>
            </a:r>
            <a:r>
              <a:rPr lang="ru-MD" dirty="0"/>
              <a:t> </a:t>
            </a:r>
            <a:r>
              <a:rPr lang="ru-MD" dirty="0" err="1"/>
              <a:t>тексеру</a:t>
            </a:r>
            <a:r>
              <a:rPr lang="ru-MD" dirty="0"/>
              <a:t>, </a:t>
            </a:r>
            <a:r>
              <a:rPr lang="ru-MD" dirty="0" err="1"/>
              <a:t>немесе</a:t>
            </a:r>
            <a:r>
              <a:rPr lang="ru-MD" dirty="0"/>
              <a:t> </a:t>
            </a:r>
            <a:r>
              <a:rPr lang="ru-MD" dirty="0" err="1"/>
              <a:t>өңдеу</a:t>
            </a:r>
            <a:r>
              <a:rPr lang="ru-MD" dirty="0"/>
              <a:t> </a:t>
            </a:r>
            <a:r>
              <a:rPr lang="ru-MD" dirty="0" err="1"/>
              <a:t>кезектілігі</a:t>
            </a:r>
            <a:r>
              <a:rPr lang="ru-MD" dirty="0"/>
              <a:t> </a:t>
            </a:r>
            <a:r>
              <a:rPr lang="ru-MD" dirty="0" err="1"/>
              <a:t>қандай</a:t>
            </a:r>
            <a:r>
              <a:rPr lang="ru-MD" dirty="0"/>
              <a:t>?</a:t>
            </a:r>
            <a:endParaRPr lang="ru-RU" b="1" dirty="0"/>
          </a:p>
          <a:p>
            <a:pPr lvl="0"/>
            <a:r>
              <a:rPr lang="ru-MD" dirty="0" err="1"/>
              <a:t>Құжаттар</a:t>
            </a:r>
            <a:r>
              <a:rPr lang="ru-MD" dirty="0"/>
              <a:t> </a:t>
            </a:r>
            <a:r>
              <a:rPr lang="ru-MD" dirty="0" err="1"/>
              <a:t>таксировкасы</a:t>
            </a:r>
            <a:r>
              <a:rPr lang="ru-MD" dirty="0"/>
              <a:t> </a:t>
            </a:r>
            <a:r>
              <a:rPr lang="ru-MD" dirty="0" err="1"/>
              <a:t>және</a:t>
            </a:r>
            <a:r>
              <a:rPr lang="ru-MD" dirty="0"/>
              <a:t> </a:t>
            </a:r>
            <a:r>
              <a:rPr lang="ru-MD" dirty="0" err="1"/>
              <a:t>контировкасы</a:t>
            </a:r>
            <a:r>
              <a:rPr lang="ru-MD" dirty="0"/>
              <a:t> </a:t>
            </a:r>
            <a:r>
              <a:rPr lang="ru-MD" dirty="0" err="1"/>
              <a:t>дегеніміз</a:t>
            </a:r>
            <a:r>
              <a:rPr lang="ru-MD" dirty="0"/>
              <a:t> не?</a:t>
            </a:r>
            <a:endParaRPr lang="ru-RU" b="1" dirty="0"/>
          </a:p>
          <a:p>
            <a:pPr lvl="0"/>
            <a:r>
              <a:rPr lang="ru-MD" dirty="0" err="1"/>
              <a:t>Құжаттар</a:t>
            </a:r>
            <a:r>
              <a:rPr lang="ru-MD" dirty="0"/>
              <a:t> </a:t>
            </a:r>
            <a:r>
              <a:rPr lang="ru-MD" dirty="0" err="1"/>
              <a:t>реквизиттерін</a:t>
            </a:r>
            <a:r>
              <a:rPr lang="ru-MD" dirty="0"/>
              <a:t> </a:t>
            </a:r>
            <a:r>
              <a:rPr lang="ru-MD" dirty="0" err="1"/>
              <a:t>атаңыздар</a:t>
            </a:r>
            <a:r>
              <a:rPr lang="ru-MD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2455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51931"/>
          </a:xfrm>
        </p:spPr>
        <p:txBody>
          <a:bodyPr/>
          <a:lstStyle/>
          <a:p>
            <a:r>
              <a:rPr lang="kk-KZ" b="1" dirty="0" smtClean="0">
                <a:solidFill>
                  <a:schemeClr val="accent1">
                    <a:lumMod val="75000"/>
                  </a:schemeClr>
                </a:solidFill>
              </a:rPr>
              <a:t>Қарастырылатын сұрақтар: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593076"/>
            <a:ext cx="10018713" cy="3593910"/>
          </a:xfrm>
        </p:spPr>
        <p:txBody>
          <a:bodyPr/>
          <a:lstStyle/>
          <a:p>
            <a:r>
              <a:rPr lang="kk-KZ" dirty="0" smtClean="0"/>
              <a:t>1. </a:t>
            </a:r>
            <a:r>
              <a:rPr lang="ru-RU" b="1" dirty="0" smtClean="0"/>
              <a:t>Бухгалтерлік </a:t>
            </a:r>
            <a:r>
              <a:rPr lang="ru-RU" b="1" dirty="0" err="1"/>
              <a:t>құжаттар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олардың</a:t>
            </a:r>
            <a:r>
              <a:rPr lang="ru-RU" b="1" dirty="0"/>
              <a:t> </a:t>
            </a:r>
            <a:r>
              <a:rPr lang="ru-RU" b="1" dirty="0" err="1" smtClean="0"/>
              <a:t>мақсаттары</a:t>
            </a:r>
            <a:endParaRPr lang="ru-RU" b="1" dirty="0" smtClean="0"/>
          </a:p>
          <a:p>
            <a:r>
              <a:rPr lang="kk-KZ" b="1" dirty="0" smtClean="0"/>
              <a:t>2. </a:t>
            </a:r>
            <a:r>
              <a:rPr lang="ru-RU" b="1" dirty="0" err="1"/>
              <a:t>Құжаттардың</a:t>
            </a:r>
            <a:r>
              <a:rPr lang="ru-RU" b="1" dirty="0"/>
              <a:t> </a:t>
            </a:r>
            <a:r>
              <a:rPr lang="ru-RU" b="1" dirty="0" err="1" smtClean="0"/>
              <a:t>жіктелуі</a:t>
            </a:r>
            <a:endParaRPr lang="ru-RU" b="1" dirty="0" smtClean="0"/>
          </a:p>
          <a:p>
            <a:r>
              <a:rPr lang="kk-KZ" b="1" dirty="0" smtClean="0"/>
              <a:t>3. </a:t>
            </a:r>
            <a:r>
              <a:rPr lang="ru-RU" b="1" dirty="0" err="1"/>
              <a:t>Құжаттардың</a:t>
            </a:r>
            <a:r>
              <a:rPr lang="ru-RU" b="1" dirty="0"/>
              <a:t> </a:t>
            </a:r>
            <a:r>
              <a:rPr lang="ru-RU" b="1" dirty="0" err="1" smtClean="0"/>
              <a:t>реквизиттері</a:t>
            </a:r>
            <a:endParaRPr lang="ru-RU" b="1" dirty="0" smtClean="0"/>
          </a:p>
          <a:p>
            <a:r>
              <a:rPr lang="kk-KZ" b="1" dirty="0" smtClean="0"/>
              <a:t>4. </a:t>
            </a:r>
            <a:r>
              <a:rPr lang="ru-RU" b="1" dirty="0" err="1"/>
              <a:t>Құжаттарды</a:t>
            </a:r>
            <a:r>
              <a:rPr lang="ru-RU" b="1" dirty="0"/>
              <a:t> </a:t>
            </a:r>
            <a:r>
              <a:rPr lang="ru-RU" b="1" dirty="0" err="1"/>
              <a:t>құруға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ресімдеуге</a:t>
            </a:r>
            <a:r>
              <a:rPr lang="ru-RU" b="1" dirty="0"/>
              <a:t> </a:t>
            </a:r>
            <a:r>
              <a:rPr lang="ru-RU" b="1" dirty="0" err="1"/>
              <a:t>қойылатын</a:t>
            </a:r>
            <a:r>
              <a:rPr lang="ru-RU" b="1" dirty="0"/>
              <a:t> </a:t>
            </a:r>
            <a:r>
              <a:rPr lang="ru-RU" b="1" dirty="0" err="1" smtClean="0"/>
              <a:t>талаптар</a:t>
            </a:r>
            <a:endParaRPr lang="ru-RU" b="1" dirty="0" smtClean="0"/>
          </a:p>
          <a:p>
            <a:r>
              <a:rPr lang="kk-KZ" b="1" dirty="0" smtClean="0"/>
              <a:t>5. </a:t>
            </a:r>
            <a:r>
              <a:rPr lang="ru-RU" b="1" dirty="0" err="1" smtClean="0"/>
              <a:t>Құжаттарды</a:t>
            </a:r>
            <a:r>
              <a:rPr lang="ru-RU" b="1" dirty="0" smtClean="0"/>
              <a:t> </a:t>
            </a:r>
            <a:r>
              <a:rPr lang="ru-RU" b="1" dirty="0" err="1" smtClean="0"/>
              <a:t>тексеру</a:t>
            </a:r>
            <a:r>
              <a:rPr lang="ru-RU" b="1" dirty="0" smtClean="0"/>
              <a:t> </a:t>
            </a:r>
            <a:r>
              <a:rPr lang="ru-RU" b="1" dirty="0" err="1" smtClean="0"/>
              <a:t>және</a:t>
            </a:r>
            <a:r>
              <a:rPr lang="ru-RU" b="1" dirty="0" smtClean="0"/>
              <a:t> </a:t>
            </a:r>
            <a:r>
              <a:rPr lang="ru-RU" b="1" dirty="0" err="1" smtClean="0"/>
              <a:t>бухгалтерлік</a:t>
            </a:r>
            <a:r>
              <a:rPr lang="ru-RU" b="1" dirty="0" smtClean="0"/>
              <a:t> </a:t>
            </a:r>
            <a:r>
              <a:rPr lang="ru-RU" b="1" dirty="0" err="1" smtClean="0"/>
              <a:t>өңдеу</a:t>
            </a:r>
            <a:endParaRPr lang="ru-RU" b="1" dirty="0" smtClean="0"/>
          </a:p>
          <a:p>
            <a:endParaRPr lang="ru-RU" dirty="0" smtClean="0"/>
          </a:p>
          <a:p>
            <a:endParaRPr lang="ru-RU" b="1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83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47214"/>
          </a:xfrm>
        </p:spPr>
        <p:txBody>
          <a:bodyPr>
            <a:noAutofit/>
          </a:bodyPr>
          <a:lstStyle/>
          <a:p>
            <a:r>
              <a:rPr lang="kk-KZ" sz="3200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Бухгалтерлік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және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олардың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мақсаттары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433015"/>
            <a:ext cx="10018713" cy="4844955"/>
          </a:xfrm>
        </p:spPr>
        <p:txBody>
          <a:bodyPr/>
          <a:lstStyle/>
          <a:p>
            <a:r>
              <a:rPr lang="ru-RU" b="1" dirty="0"/>
              <a:t>Бухгалтерлік </a:t>
            </a:r>
            <a:r>
              <a:rPr lang="ru-RU" b="1" dirty="0" err="1"/>
              <a:t>құжат</a:t>
            </a:r>
            <a:r>
              <a:rPr lang="ru-RU" b="1" dirty="0"/>
              <a:t> </a:t>
            </a:r>
            <a:r>
              <a:rPr lang="ru-RU" dirty="0"/>
              <a:t>(лат. </a:t>
            </a:r>
            <a:r>
              <a:rPr lang="en-US" dirty="0" err="1"/>
              <a:t>documentum</a:t>
            </a:r>
            <a:r>
              <a:rPr lang="ru-MD" dirty="0"/>
              <a:t> – </a:t>
            </a:r>
            <a:r>
              <a:rPr lang="ru-MD" dirty="0" err="1"/>
              <a:t>дәлелдеу</a:t>
            </a:r>
            <a:r>
              <a:rPr lang="ru-MD" dirty="0"/>
              <a:t>, </a:t>
            </a:r>
            <a:r>
              <a:rPr lang="ru-MD" dirty="0" err="1"/>
              <a:t>куәлік</a:t>
            </a:r>
            <a:r>
              <a:rPr lang="ru-RU" dirty="0"/>
              <a:t>)</a:t>
            </a:r>
            <a:r>
              <a:rPr lang="ru-RU" b="1" dirty="0"/>
              <a:t>  </a:t>
            </a:r>
            <a:r>
              <a:rPr lang="ru-RU" b="1" dirty="0" err="1"/>
              <a:t>дегеніміз</a:t>
            </a:r>
            <a:r>
              <a:rPr lang="ru-RU" b="1" dirty="0"/>
              <a:t> </a:t>
            </a:r>
            <a:r>
              <a:rPr lang="ru-RU" b="1" dirty="0" err="1"/>
              <a:t>шаруашылық</a:t>
            </a:r>
            <a:r>
              <a:rPr lang="ru-RU" b="1" dirty="0"/>
              <a:t> </a:t>
            </a:r>
            <a:r>
              <a:rPr lang="ru-RU" b="1" dirty="0" err="1"/>
              <a:t>әрекеттерді</a:t>
            </a:r>
            <a:r>
              <a:rPr lang="ru-RU" b="1" dirty="0"/>
              <a:t> </a:t>
            </a:r>
            <a:r>
              <a:rPr lang="ru-RU" b="1" dirty="0" err="1"/>
              <a:t>орындау</a:t>
            </a:r>
            <a:r>
              <a:rPr lang="ru-RU" b="1" dirty="0"/>
              <a:t> </a:t>
            </a:r>
            <a:r>
              <a:rPr lang="ru-RU" b="1" dirty="0" err="1"/>
              <a:t>фактісін</a:t>
            </a:r>
            <a:r>
              <a:rPr lang="ru-RU" b="1" dirty="0"/>
              <a:t>, </a:t>
            </a:r>
            <a:r>
              <a:rPr lang="ru-RU" b="1" dirty="0" err="1"/>
              <a:t>оларды</a:t>
            </a:r>
            <a:r>
              <a:rPr lang="ru-RU" b="1" dirty="0"/>
              <a:t> </a:t>
            </a:r>
            <a:r>
              <a:rPr lang="ru-RU" b="1" dirty="0" err="1"/>
              <a:t>орындауға</a:t>
            </a:r>
            <a:r>
              <a:rPr lang="ru-RU" b="1" dirty="0"/>
              <a:t> </a:t>
            </a:r>
            <a:r>
              <a:rPr lang="ru-RU" b="1" dirty="0" err="1"/>
              <a:t>құқықты</a:t>
            </a:r>
            <a:r>
              <a:rPr lang="ru-RU" b="1" dirty="0"/>
              <a:t> </a:t>
            </a:r>
            <a:r>
              <a:rPr lang="ru-RU" b="1" dirty="0" err="1"/>
              <a:t>растайтын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жұмысшылардың</a:t>
            </a:r>
            <a:r>
              <a:rPr lang="ru-RU" b="1" dirty="0"/>
              <a:t> </a:t>
            </a:r>
            <a:r>
              <a:rPr lang="ru-RU" b="1" dirty="0" err="1"/>
              <a:t>оларға</a:t>
            </a:r>
            <a:r>
              <a:rPr lang="ru-RU" b="1" dirty="0"/>
              <a:t> </a:t>
            </a:r>
            <a:r>
              <a:rPr lang="ru-RU" b="1" dirty="0" err="1"/>
              <a:t>сеніп</a:t>
            </a:r>
            <a:r>
              <a:rPr lang="ru-RU" b="1" dirty="0"/>
              <a:t> </a:t>
            </a:r>
            <a:r>
              <a:rPr lang="ru-RU" b="1" dirty="0" err="1"/>
              <a:t>берілген</a:t>
            </a:r>
            <a:r>
              <a:rPr lang="ru-RU" b="1" dirty="0"/>
              <a:t> </a:t>
            </a:r>
            <a:r>
              <a:rPr lang="ru-RU" b="1" dirty="0" err="1"/>
              <a:t>құндылықтарға</a:t>
            </a:r>
            <a:r>
              <a:rPr lang="ru-RU" b="1" dirty="0"/>
              <a:t> </a:t>
            </a:r>
            <a:r>
              <a:rPr lang="ru-RU" b="1" dirty="0" err="1"/>
              <a:t>материалды</a:t>
            </a:r>
            <a:r>
              <a:rPr lang="ru-RU" b="1" dirty="0"/>
              <a:t> </a:t>
            </a:r>
            <a:r>
              <a:rPr lang="ru-RU" b="1" dirty="0" err="1"/>
              <a:t>жауапкершілігін</a:t>
            </a:r>
            <a:r>
              <a:rPr lang="ru-RU" b="1" dirty="0"/>
              <a:t> </a:t>
            </a:r>
            <a:r>
              <a:rPr lang="ru-RU" b="1" dirty="0" err="1"/>
              <a:t>бекітетін</a:t>
            </a:r>
            <a:r>
              <a:rPr lang="ru-RU" b="1" dirty="0"/>
              <a:t> </a:t>
            </a:r>
            <a:r>
              <a:rPr lang="ru-RU" b="1" dirty="0" err="1"/>
              <a:t>жазбаша</a:t>
            </a:r>
            <a:r>
              <a:rPr lang="ru-RU" b="1" dirty="0"/>
              <a:t> </a:t>
            </a:r>
            <a:r>
              <a:rPr lang="ru-RU" b="1" dirty="0" err="1"/>
              <a:t>куәлік</a:t>
            </a:r>
            <a:r>
              <a:rPr lang="ru-RU" b="1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53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38033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Кәсіпорындардың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шаруашылық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және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есеп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жұмыстарындағы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құжаттардың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</a:rPr>
              <a:t>маңыздылығы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96475890"/>
              </p:ext>
            </p:extLst>
          </p:nvPr>
        </p:nvGraphicFramePr>
        <p:xfrm>
          <a:off x="2154829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376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7958" y="477672"/>
            <a:ext cx="10018713" cy="623702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/>
              <a:t>Құжаттармен</a:t>
            </a:r>
            <a:r>
              <a:rPr lang="ru-RU" dirty="0"/>
              <a:t> </a:t>
            </a:r>
            <a:r>
              <a:rPr lang="ru-RU" i="1" dirty="0" err="1"/>
              <a:t>құжаттандыру</a:t>
            </a:r>
            <a:r>
              <a:rPr lang="ru-RU" i="1" dirty="0"/>
              <a:t>, унификация, стандартизация </a:t>
            </a:r>
            <a:r>
              <a:rPr lang="ru-RU" i="1" dirty="0" err="1"/>
              <a:t>және</a:t>
            </a:r>
            <a:r>
              <a:rPr lang="ru-RU" i="1" dirty="0"/>
              <a:t> </a:t>
            </a:r>
            <a:r>
              <a:rPr lang="ru-RU" i="1" dirty="0" err="1"/>
              <a:t>құжат</a:t>
            </a:r>
            <a:r>
              <a:rPr lang="ru-RU" i="1" dirty="0"/>
              <a:t> </a:t>
            </a:r>
            <a:r>
              <a:rPr lang="ru-RU" i="1" dirty="0" err="1"/>
              <a:t>айналымы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үғымдары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</a:p>
          <a:p>
            <a:pPr algn="just"/>
            <a:r>
              <a:rPr lang="ru-RU" i="1" u="sng" dirty="0" err="1">
                <a:solidFill>
                  <a:schemeClr val="accent1">
                    <a:lumMod val="75000"/>
                  </a:schemeClr>
                </a:solidFill>
              </a:rPr>
              <a:t>Құжаттандыру</a:t>
            </a:r>
            <a:r>
              <a:rPr lang="ru-RU" i="1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құралдарын</a:t>
            </a:r>
            <a:r>
              <a:rPr lang="ru-RU" dirty="0"/>
              <a:t>, </a:t>
            </a:r>
            <a:r>
              <a:rPr lang="ru-RU" dirty="0" err="1"/>
              <a:t>міндеттемелер</a:t>
            </a:r>
            <a:r>
              <a:rPr lang="ru-RU" dirty="0"/>
              <a:t> мен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әрекеттерін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құжаттармен</a:t>
            </a:r>
            <a:r>
              <a:rPr lang="ru-RU" dirty="0"/>
              <a:t> </a:t>
            </a:r>
            <a:r>
              <a:rPr lang="ru-RU" dirty="0" err="1"/>
              <a:t>ресімдеу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.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есепте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растайтын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құжаттарсыз</a:t>
            </a:r>
            <a:r>
              <a:rPr lang="ru-RU" dirty="0"/>
              <a:t> </a:t>
            </a:r>
            <a:r>
              <a:rPr lang="ru-RU" dirty="0" err="1"/>
              <a:t>көрсетілуі</a:t>
            </a:r>
            <a:r>
              <a:rPr lang="ru-RU" dirty="0"/>
              <a:t> </a:t>
            </a:r>
            <a:r>
              <a:rPr lang="ru-RU" dirty="0" err="1"/>
              <a:t>сүскін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әрекеттерін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уақытында</a:t>
            </a:r>
            <a:r>
              <a:rPr lang="ru-RU" dirty="0"/>
              <a:t> </a:t>
            </a:r>
            <a:r>
              <a:rPr lang="ru-RU" dirty="0" err="1"/>
              <a:t>ресімдеу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есептің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кезеңі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</a:p>
          <a:p>
            <a:pPr algn="just"/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Құжаттардың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унификациясы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меншік</a:t>
            </a:r>
            <a:r>
              <a:rPr lang="ru-RU" dirty="0"/>
              <a:t> </a:t>
            </a:r>
            <a:r>
              <a:rPr lang="ru-RU" dirty="0" err="1"/>
              <a:t>нысанынан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ведомстволық</a:t>
            </a:r>
            <a:r>
              <a:rPr lang="ru-RU" dirty="0"/>
              <a:t> </a:t>
            </a:r>
            <a:r>
              <a:rPr lang="ru-RU" dirty="0" err="1"/>
              <a:t>қатыстылығынан</a:t>
            </a:r>
            <a:r>
              <a:rPr lang="ru-RU" dirty="0"/>
              <a:t> </a:t>
            </a:r>
            <a:r>
              <a:rPr lang="ru-RU" dirty="0" err="1"/>
              <a:t>байланыссыз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кәсіпорындарда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ресімдеу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құжаттардың</a:t>
            </a:r>
            <a:r>
              <a:rPr lang="ru-RU" dirty="0"/>
              <a:t> </a:t>
            </a:r>
            <a:r>
              <a:rPr lang="ru-RU" dirty="0" err="1"/>
              <a:t>үлгі</a:t>
            </a:r>
            <a:r>
              <a:rPr lang="ru-RU" dirty="0"/>
              <a:t> </a:t>
            </a:r>
            <a:r>
              <a:rPr lang="ru-RU" dirty="0" err="1"/>
              <a:t>нысандарын</a:t>
            </a:r>
            <a:r>
              <a:rPr lang="ru-RU" dirty="0"/>
              <a:t> </a:t>
            </a:r>
            <a:r>
              <a:rPr lang="ru-RU" dirty="0" err="1"/>
              <a:t>дайындау</a:t>
            </a:r>
            <a:r>
              <a:rPr lang="ru-RU" dirty="0"/>
              <a:t>. Унификация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шағымды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қысқартады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автоматты</a:t>
            </a:r>
            <a:r>
              <a:rPr lang="ru-RU" dirty="0"/>
              <a:t> </a:t>
            </a:r>
            <a:r>
              <a:rPr lang="ru-RU" dirty="0" err="1"/>
              <a:t>өңдеуге</a:t>
            </a:r>
            <a:r>
              <a:rPr lang="ru-RU" dirty="0"/>
              <a:t> </a:t>
            </a:r>
            <a:r>
              <a:rPr lang="ru-RU" dirty="0" err="1"/>
              <a:t>дайындайды</a:t>
            </a:r>
            <a:r>
              <a:rPr lang="ru-RU" dirty="0"/>
              <a:t>: </a:t>
            </a:r>
            <a:r>
              <a:rPr lang="ru-RU" dirty="0" err="1"/>
              <a:t>бірреттік</a:t>
            </a:r>
            <a:r>
              <a:rPr lang="ru-RU" dirty="0"/>
              <a:t>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жинақтау</a:t>
            </a:r>
            <a:r>
              <a:rPr lang="ru-RU" dirty="0"/>
              <a:t> </a:t>
            </a:r>
            <a:r>
              <a:rPr lang="ru-RU" dirty="0" err="1"/>
              <a:t>құжаттарымен</a:t>
            </a:r>
            <a:r>
              <a:rPr lang="ru-RU" dirty="0"/>
              <a:t> </a:t>
            </a:r>
            <a:r>
              <a:rPr lang="ru-RU" dirty="0" err="1"/>
              <a:t>алмастыру</a:t>
            </a:r>
            <a:r>
              <a:rPr lang="ru-RU" dirty="0"/>
              <a:t>, </a:t>
            </a:r>
            <a:r>
              <a:rPr lang="ru-RU" dirty="0" err="1"/>
              <a:t>құжаттарда</a:t>
            </a:r>
            <a:r>
              <a:rPr lang="ru-RU" dirty="0"/>
              <a:t> бар </a:t>
            </a:r>
            <a:r>
              <a:rPr lang="ru-RU" dirty="0" err="1"/>
              <a:t>артық</a:t>
            </a:r>
            <a:r>
              <a:rPr lang="ru-RU" dirty="0"/>
              <a:t> </a:t>
            </a:r>
            <a:r>
              <a:rPr lang="ru-RU" dirty="0" err="1"/>
              <a:t>көрсеткіштерді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,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</a:p>
          <a:p>
            <a:pPr algn="just"/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Құжаттардың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стандартизациясы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құжаттарды</a:t>
            </a:r>
            <a:r>
              <a:rPr lang="ru-RU" dirty="0"/>
              <a:t> басу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қағазды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тпті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бланкілерінің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(</a:t>
            </a:r>
            <a:r>
              <a:rPr lang="ru-RU" dirty="0" err="1"/>
              <a:t>стандартты</a:t>
            </a:r>
            <a:r>
              <a:rPr lang="ru-RU" dirty="0"/>
              <a:t>) </a:t>
            </a:r>
            <a:r>
              <a:rPr lang="ru-RU" dirty="0" err="1"/>
              <a:t>мөлшерлерін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.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стандартизация </a:t>
            </a:r>
            <a:r>
              <a:rPr lang="ru-RU" dirty="0" err="1"/>
              <a:t>құжаттардың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өдеуін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архивте</a:t>
            </a:r>
            <a:r>
              <a:rPr lang="ru-RU" dirty="0"/>
              <a:t> </a:t>
            </a:r>
            <a:r>
              <a:rPr lang="ru-RU" dirty="0" err="1"/>
              <a:t>сақталуын</a:t>
            </a:r>
            <a:r>
              <a:rPr lang="ru-RU" dirty="0"/>
              <a:t> </a:t>
            </a:r>
            <a:r>
              <a:rPr lang="ru-RU" dirty="0" err="1"/>
              <a:t>жеңілдетеді</a:t>
            </a:r>
            <a:r>
              <a:rPr lang="ru-RU" dirty="0"/>
              <a:t>. </a:t>
            </a:r>
          </a:p>
          <a:p>
            <a:pPr algn="just"/>
            <a:r>
              <a:rPr lang="ru-RU" b="1" dirty="0"/>
              <a:t> 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486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467436"/>
            <a:ext cx="10018713" cy="378725"/>
          </a:xfrm>
        </p:spPr>
        <p:txBody>
          <a:bodyPr>
            <a:normAutofit fontScale="90000"/>
          </a:bodyPr>
          <a:lstStyle/>
          <a:p>
            <a:r>
              <a:rPr lang="kk-KZ" sz="3200" b="1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Құжаттардың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жіктелуі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2836" t="6147" r="5261" b="8040"/>
          <a:stretch/>
        </p:blipFill>
        <p:spPr>
          <a:xfrm>
            <a:off x="3330055" y="907576"/>
            <a:ext cx="6469038" cy="588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40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01555"/>
          </a:xfrm>
        </p:spPr>
        <p:txBody>
          <a:bodyPr>
            <a:noAutofit/>
          </a:bodyPr>
          <a:lstStyle/>
          <a:p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мақсаты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үкімдік</a:t>
            </a:r>
            <a:r>
              <a:rPr lang="ru-RU" sz="2000" dirty="0"/>
              <a:t>, </a:t>
            </a:r>
            <a:r>
              <a:rPr lang="ru-RU" sz="2000" dirty="0" err="1"/>
              <a:t>атқарушы</a:t>
            </a:r>
            <a:r>
              <a:rPr lang="ru-RU" sz="2000" dirty="0"/>
              <a:t> (</a:t>
            </a:r>
            <a:r>
              <a:rPr lang="ru-RU" sz="2000" dirty="0" err="1"/>
              <a:t>растаушы</a:t>
            </a:r>
            <a:r>
              <a:rPr lang="ru-RU" sz="2000" dirty="0"/>
              <a:t>), </a:t>
            </a:r>
            <a:r>
              <a:rPr lang="ru-RU" sz="2000" dirty="0" err="1"/>
              <a:t>бухгалтерлік</a:t>
            </a:r>
            <a:r>
              <a:rPr lang="ru-RU" sz="2000" dirty="0"/>
              <a:t> </a:t>
            </a:r>
            <a:r>
              <a:rPr lang="ru-RU" sz="2000" dirty="0" err="1"/>
              <a:t>толтырылған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аралас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бөлінеді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b="1" i="1" dirty="0"/>
              <a:t/>
            </a:r>
            <a:br>
              <a:rPr lang="ru-RU" sz="2000" b="1" i="1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187355"/>
            <a:ext cx="10018713" cy="5486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Үкімдік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әрекетерді</a:t>
            </a:r>
            <a:r>
              <a:rPr lang="ru-RU" dirty="0"/>
              <a:t> </a:t>
            </a:r>
            <a:r>
              <a:rPr lang="ru-RU" dirty="0" err="1"/>
              <a:t>орындауға</a:t>
            </a:r>
            <a:r>
              <a:rPr lang="ru-RU" dirty="0"/>
              <a:t> </a:t>
            </a:r>
            <a:r>
              <a:rPr lang="ru-RU" dirty="0" err="1"/>
              <a:t>аналған</a:t>
            </a:r>
            <a:r>
              <a:rPr lang="ru-RU" dirty="0"/>
              <a:t> </a:t>
            </a:r>
            <a:r>
              <a:rPr lang="ru-RU" dirty="0" err="1"/>
              <a:t>бұйрық</a:t>
            </a:r>
            <a:r>
              <a:rPr lang="ru-RU" dirty="0"/>
              <a:t>, </a:t>
            </a:r>
            <a:r>
              <a:rPr lang="ru-RU" dirty="0" err="1"/>
              <a:t>үкімдерден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әрекетті</a:t>
            </a:r>
            <a:r>
              <a:rPr lang="ru-RU" dirty="0"/>
              <a:t> </a:t>
            </a:r>
            <a:r>
              <a:rPr lang="ru-RU" dirty="0" err="1"/>
              <a:t>жүргізуге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орындалуын</a:t>
            </a:r>
            <a:r>
              <a:rPr lang="ru-RU" dirty="0"/>
              <a:t> </a:t>
            </a:r>
            <a:r>
              <a:rPr lang="ru-RU" dirty="0" err="1"/>
              <a:t>растамайды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бұйрықтар</a:t>
            </a:r>
            <a:r>
              <a:rPr lang="ru-RU" dirty="0"/>
              <a:t>, </a:t>
            </a:r>
            <a:r>
              <a:rPr lang="ru-RU" dirty="0" err="1"/>
              <a:t>сенім</a:t>
            </a:r>
            <a:r>
              <a:rPr lang="ru-RU" dirty="0"/>
              <a:t> </a:t>
            </a:r>
            <a:r>
              <a:rPr lang="ru-RU" dirty="0" err="1"/>
              <a:t>хаттар</a:t>
            </a:r>
            <a:r>
              <a:rPr lang="ru-RU" dirty="0"/>
              <a:t>,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нарыдтары</a:t>
            </a:r>
            <a:r>
              <a:rPr lang="ru-RU" dirty="0"/>
              <a:t>,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айырысу</a:t>
            </a:r>
            <a:r>
              <a:rPr lang="ru-RU" dirty="0"/>
              <a:t> </a:t>
            </a:r>
            <a:r>
              <a:rPr lang="ru-RU" dirty="0" err="1"/>
              <a:t>шотынан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қаражаттарын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чектер</a:t>
            </a:r>
            <a:r>
              <a:rPr lang="ru-RU" dirty="0"/>
              <a:t>, </a:t>
            </a:r>
            <a:r>
              <a:rPr lang="ru-RU" dirty="0" err="1"/>
              <a:t>жабдықтаушыға</a:t>
            </a:r>
            <a:r>
              <a:rPr lang="ru-RU" dirty="0"/>
              <a:t>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айырысу</a:t>
            </a:r>
            <a:r>
              <a:rPr lang="ru-RU" dirty="0"/>
              <a:t> </a:t>
            </a:r>
            <a:r>
              <a:rPr lang="ru-RU" dirty="0" err="1"/>
              <a:t>шотынан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сомаларын</a:t>
            </a:r>
            <a:r>
              <a:rPr lang="ru-RU" dirty="0"/>
              <a:t> </a:t>
            </a:r>
            <a:r>
              <a:rPr lang="ru-RU" dirty="0" err="1"/>
              <a:t>аударуға</a:t>
            </a:r>
            <a:r>
              <a:rPr lang="ru-RU" dirty="0"/>
              <a:t> </a:t>
            </a:r>
            <a:r>
              <a:rPr lang="ru-RU" dirty="0" err="1"/>
              <a:t>төлем</a:t>
            </a:r>
            <a:r>
              <a:rPr lang="ru-RU" dirty="0"/>
              <a:t> </a:t>
            </a:r>
            <a:r>
              <a:rPr lang="ru-RU" dirty="0" err="1"/>
              <a:t>тапсырмасы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Үкімдік</a:t>
            </a:r>
            <a:r>
              <a:rPr lang="ru-RU" dirty="0"/>
              <a:t> </a:t>
            </a:r>
            <a:r>
              <a:rPr lang="ru-RU" dirty="0" err="1"/>
              <a:t>құжаттарға</a:t>
            </a:r>
            <a:r>
              <a:rPr lang="ru-RU" dirty="0"/>
              <a:t> </a:t>
            </a:r>
            <a:r>
              <a:rPr lang="ru-RU" dirty="0" err="1"/>
              <a:t>құжаттарда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орындауға</a:t>
            </a:r>
            <a:r>
              <a:rPr lang="ru-RU" dirty="0"/>
              <a:t> </a:t>
            </a:r>
            <a:r>
              <a:rPr lang="ru-RU" dirty="0" err="1"/>
              <a:t>жарлық</a:t>
            </a:r>
            <a:r>
              <a:rPr lang="ru-RU" dirty="0"/>
              <a:t> </a:t>
            </a:r>
            <a:r>
              <a:rPr lang="ru-RU" dirty="0" err="1"/>
              <a:t>беруге</a:t>
            </a:r>
            <a:r>
              <a:rPr lang="ru-RU" dirty="0"/>
              <a:t> </a:t>
            </a:r>
            <a:r>
              <a:rPr lang="ru-RU" dirty="0" err="1"/>
              <a:t>құқықтары</a:t>
            </a:r>
            <a:r>
              <a:rPr lang="ru-RU" dirty="0"/>
              <a:t> бар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қызметкерлері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қояды</a:t>
            </a:r>
            <a:r>
              <a:rPr lang="ru-RU" dirty="0"/>
              <a:t>.   </a:t>
            </a:r>
          </a:p>
          <a:p>
            <a:pPr algn="just"/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Атқарушы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растаушы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)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тек </a:t>
            </a:r>
            <a:r>
              <a:rPr lang="ru-RU" dirty="0" err="1"/>
              <a:t>әрекеттердің</a:t>
            </a:r>
            <a:r>
              <a:rPr lang="ru-RU" dirty="0"/>
              <a:t> </a:t>
            </a:r>
            <a:r>
              <a:rPr lang="ru-RU" dirty="0" err="1"/>
              <a:t>орындалу</a:t>
            </a:r>
            <a:r>
              <a:rPr lang="ru-RU" dirty="0"/>
              <a:t> </a:t>
            </a:r>
            <a:r>
              <a:rPr lang="ru-RU" dirty="0" err="1"/>
              <a:t>фактісін</a:t>
            </a:r>
            <a:r>
              <a:rPr lang="ru-RU" dirty="0"/>
              <a:t> </a:t>
            </a:r>
            <a:r>
              <a:rPr lang="ru-RU" dirty="0" err="1"/>
              <a:t>растайды</a:t>
            </a:r>
            <a:r>
              <a:rPr lang="ru-RU" dirty="0"/>
              <a:t>, </a:t>
            </a:r>
            <a:r>
              <a:rPr lang="ru-RU" dirty="0" err="1"/>
              <a:t>бухгалтерік</a:t>
            </a:r>
            <a:r>
              <a:rPr lang="ru-RU" dirty="0"/>
              <a:t> </a:t>
            </a:r>
            <a:r>
              <a:rPr lang="ru-RU" dirty="0" err="1"/>
              <a:t>жазбаларды</a:t>
            </a:r>
            <a:r>
              <a:rPr lang="ru-RU" dirty="0"/>
              <a:t> </a:t>
            </a:r>
            <a:r>
              <a:rPr lang="ru-RU" dirty="0" err="1"/>
              <a:t>растайды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материалдық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қаражаттарын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, беру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шығындау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куәландырады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орындалған</a:t>
            </a:r>
            <a:r>
              <a:rPr lang="ru-RU" dirty="0"/>
              <a:t> </a:t>
            </a:r>
            <a:r>
              <a:rPr lang="ru-RU" dirty="0" err="1"/>
              <a:t>шығындарды</a:t>
            </a:r>
            <a:r>
              <a:rPr lang="ru-RU" dirty="0"/>
              <a:t>, </a:t>
            </a:r>
            <a:r>
              <a:rPr lang="ru-RU" dirty="0" err="1"/>
              <a:t>материалды</a:t>
            </a:r>
            <a:r>
              <a:rPr lang="ru-RU" dirty="0"/>
              <a:t> </a:t>
            </a:r>
            <a:r>
              <a:rPr lang="ru-RU" dirty="0" err="1"/>
              <a:t>жауапты</a:t>
            </a:r>
            <a:r>
              <a:rPr lang="ru-RU" dirty="0"/>
              <a:t> </a:t>
            </a:r>
            <a:r>
              <a:rPr lang="ru-RU" dirty="0" err="1"/>
              <a:t>тұлғалардың</a:t>
            </a:r>
            <a:r>
              <a:rPr lang="ru-RU" dirty="0"/>
              <a:t> </a:t>
            </a:r>
            <a:r>
              <a:rPr lang="ru-RU" dirty="0" err="1"/>
              <a:t>есебін</a:t>
            </a:r>
            <a:r>
              <a:rPr lang="ru-RU" dirty="0"/>
              <a:t>, </a:t>
            </a:r>
            <a:r>
              <a:rPr lang="ru-RU" dirty="0" err="1"/>
              <a:t>сатылған</a:t>
            </a:r>
            <a:r>
              <a:rPr lang="ru-RU" dirty="0"/>
              <a:t> </a:t>
            </a:r>
            <a:r>
              <a:rPr lang="ru-RU" dirty="0" err="1"/>
              <a:t>өнімдерге</a:t>
            </a:r>
            <a:r>
              <a:rPr lang="ru-RU" dirty="0"/>
              <a:t> </a:t>
            </a:r>
            <a:r>
              <a:rPr lang="ru-RU" dirty="0" err="1"/>
              <a:t>шот-фактуралар</a:t>
            </a:r>
            <a:r>
              <a:rPr lang="ru-RU" dirty="0"/>
              <a:t>,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кассалық</a:t>
            </a:r>
            <a:r>
              <a:rPr lang="ru-RU" dirty="0"/>
              <a:t> </a:t>
            </a:r>
            <a:r>
              <a:rPr lang="ru-RU" dirty="0" err="1"/>
              <a:t>ордерлерін</a:t>
            </a:r>
            <a:r>
              <a:rPr lang="ru-RU" dirty="0"/>
              <a:t> </a:t>
            </a:r>
            <a:r>
              <a:rPr lang="ru-RU" dirty="0" err="1"/>
              <a:t>растайтын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-беру </a:t>
            </a:r>
            <a:r>
              <a:rPr lang="ru-RU" dirty="0" err="1"/>
              <a:t>актілері</a:t>
            </a:r>
            <a:r>
              <a:rPr lang="ru-RU" dirty="0"/>
              <a:t>, </a:t>
            </a:r>
            <a:r>
              <a:rPr lang="ru-RU" dirty="0" err="1"/>
              <a:t>түбіртектер</a:t>
            </a:r>
            <a:r>
              <a:rPr lang="ru-RU" dirty="0"/>
              <a:t>, </a:t>
            </a:r>
            <a:r>
              <a:rPr lang="ru-RU" dirty="0" err="1"/>
              <a:t>шоттар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ухгалтерлік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толтырылған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әрекеттерін</a:t>
            </a:r>
            <a:r>
              <a:rPr lang="ru-RU" dirty="0"/>
              <a:t> </a:t>
            </a:r>
            <a:r>
              <a:rPr lang="ru-RU" dirty="0" err="1"/>
              <a:t>жазуға</a:t>
            </a:r>
            <a:r>
              <a:rPr lang="ru-RU" dirty="0"/>
              <a:t> </a:t>
            </a:r>
            <a:r>
              <a:rPr lang="ru-RU" dirty="0" err="1"/>
              <a:t>басқадай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болмаған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есепте</a:t>
            </a:r>
            <a:r>
              <a:rPr lang="ru-RU" dirty="0"/>
              <a:t> </a:t>
            </a:r>
            <a:r>
              <a:rPr lang="ru-RU" dirty="0" err="1"/>
              <a:t>үкімдік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растаушы</a:t>
            </a:r>
            <a:r>
              <a:rPr lang="ru-RU" dirty="0"/>
              <a:t>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дайындау</a:t>
            </a:r>
            <a:r>
              <a:rPr lang="ru-RU" dirty="0"/>
              <a:t>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қызметкерлермен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өндірістік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шығындарды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ведомостары</a:t>
            </a:r>
            <a:r>
              <a:rPr lang="ru-RU" dirty="0"/>
              <a:t>, </a:t>
            </a:r>
            <a:r>
              <a:rPr lang="ru-RU" dirty="0" err="1"/>
              <a:t>амортизациялық</a:t>
            </a:r>
            <a:r>
              <a:rPr lang="ru-RU" dirty="0"/>
              <a:t> </a:t>
            </a:r>
            <a:r>
              <a:rPr lang="ru-RU" dirty="0" err="1"/>
              <a:t>аударымдарды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ведомостары</a:t>
            </a:r>
            <a:r>
              <a:rPr lang="ru-RU" dirty="0"/>
              <a:t>, </a:t>
            </a:r>
            <a:r>
              <a:rPr lang="ru-RU" dirty="0" err="1"/>
              <a:t>жинақтау</a:t>
            </a:r>
            <a:r>
              <a:rPr lang="ru-RU" dirty="0"/>
              <a:t> </a:t>
            </a:r>
            <a:r>
              <a:rPr lang="ru-RU" dirty="0" err="1"/>
              <a:t>ведомостары</a:t>
            </a:r>
            <a:r>
              <a:rPr lang="ru-RU" dirty="0"/>
              <a:t>, </a:t>
            </a:r>
            <a:r>
              <a:rPr lang="ru-RU" dirty="0" err="1"/>
              <a:t>өнімнің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құнының</a:t>
            </a:r>
            <a:r>
              <a:rPr lang="ru-RU" dirty="0"/>
              <a:t> </a:t>
            </a:r>
            <a:r>
              <a:rPr lang="ru-RU" dirty="0" err="1"/>
              <a:t>калькуляциясы</a:t>
            </a:r>
            <a:r>
              <a:rPr lang="ru-RU" dirty="0"/>
              <a:t>, </a:t>
            </a:r>
            <a:r>
              <a:rPr lang="ru-RU" dirty="0" err="1"/>
              <a:t>нормативті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құннан</a:t>
            </a:r>
            <a:r>
              <a:rPr lang="ru-RU" dirty="0"/>
              <a:t> </a:t>
            </a:r>
            <a:r>
              <a:rPr lang="ru-RU" dirty="0" err="1"/>
              <a:t>ауытқуларды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, </a:t>
            </a:r>
            <a:r>
              <a:rPr lang="ru-RU" dirty="0" err="1"/>
              <a:t>бухгалтериямен</a:t>
            </a:r>
            <a:r>
              <a:rPr lang="ru-RU" dirty="0"/>
              <a:t> </a:t>
            </a:r>
            <a:r>
              <a:rPr lang="ru-RU" dirty="0" err="1"/>
              <a:t>құрылатын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анықтамалар</a:t>
            </a:r>
            <a:r>
              <a:rPr lang="ru-RU" dirty="0"/>
              <a:t> мен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айырысу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pPr algn="just"/>
            <a:r>
              <a:rPr lang="ru-MD" i="1" dirty="0" err="1">
                <a:solidFill>
                  <a:schemeClr val="accent1">
                    <a:lumMod val="75000"/>
                  </a:schemeClr>
                </a:solidFill>
              </a:rPr>
              <a:t>Аралас</a:t>
            </a:r>
            <a:r>
              <a:rPr lang="ru-MD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MD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MD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MD" dirty="0" err="1"/>
              <a:t>бір</a:t>
            </a:r>
            <a:r>
              <a:rPr lang="ru-MD" dirty="0"/>
              <a:t> </a:t>
            </a:r>
            <a:r>
              <a:rPr lang="ru-MD" dirty="0" err="1"/>
              <a:t>уақытта</a:t>
            </a:r>
            <a:r>
              <a:rPr lang="ru-MD" dirty="0"/>
              <a:t> </a:t>
            </a:r>
            <a:r>
              <a:rPr lang="ru-MD" dirty="0" err="1"/>
              <a:t>үкімдік</a:t>
            </a:r>
            <a:r>
              <a:rPr lang="ru-MD" dirty="0"/>
              <a:t> </a:t>
            </a:r>
            <a:r>
              <a:rPr lang="ru-MD" dirty="0" err="1"/>
              <a:t>және</a:t>
            </a:r>
            <a:r>
              <a:rPr lang="ru-MD" dirty="0"/>
              <a:t> </a:t>
            </a:r>
            <a:r>
              <a:rPr lang="ru-MD" dirty="0" err="1"/>
              <a:t>растаушы</a:t>
            </a:r>
            <a:r>
              <a:rPr lang="ru-MD" dirty="0"/>
              <a:t>, </a:t>
            </a:r>
            <a:r>
              <a:rPr lang="ru-MD" dirty="0" err="1"/>
              <a:t>үкімдік</a:t>
            </a:r>
            <a:r>
              <a:rPr lang="ru-MD" dirty="0"/>
              <a:t> </a:t>
            </a:r>
            <a:r>
              <a:rPr lang="ru-MD" dirty="0" err="1"/>
              <a:t>және</a:t>
            </a:r>
            <a:r>
              <a:rPr lang="ru-MD" dirty="0"/>
              <a:t> </a:t>
            </a:r>
            <a:r>
              <a:rPr lang="ru-MD" dirty="0" err="1"/>
              <a:t>бухгалтерлік</a:t>
            </a:r>
            <a:r>
              <a:rPr lang="ru-MD" dirty="0"/>
              <a:t> </a:t>
            </a:r>
            <a:r>
              <a:rPr lang="ru-MD" dirty="0" err="1"/>
              <a:t>толтырылған</a:t>
            </a:r>
            <a:r>
              <a:rPr lang="ru-MD" dirty="0"/>
              <a:t> </a:t>
            </a:r>
            <a:r>
              <a:rPr lang="ru-MD" dirty="0" err="1"/>
              <a:t>құжаттар</a:t>
            </a:r>
            <a:r>
              <a:rPr lang="ru-MD" dirty="0"/>
              <a:t> </a:t>
            </a:r>
            <a:r>
              <a:rPr lang="ru-MD" dirty="0" err="1"/>
              <a:t>қызметтерін</a:t>
            </a:r>
            <a:r>
              <a:rPr lang="ru-MD" dirty="0"/>
              <a:t> </a:t>
            </a:r>
            <a:r>
              <a:rPr lang="ru-MD" dirty="0" err="1"/>
              <a:t>атқарады</a:t>
            </a:r>
            <a:r>
              <a:rPr lang="ru-MD" dirty="0"/>
              <a:t>. </a:t>
            </a:r>
            <a:r>
              <a:rPr lang="ru-MD" dirty="0" err="1"/>
              <a:t>Мысалы</a:t>
            </a:r>
            <a:r>
              <a:rPr lang="ru-MD" dirty="0"/>
              <a:t>, </a:t>
            </a:r>
            <a:r>
              <a:rPr lang="ru-MD" dirty="0" err="1"/>
              <a:t>шығыс</a:t>
            </a:r>
            <a:r>
              <a:rPr lang="ru-MD" dirty="0"/>
              <a:t> </a:t>
            </a:r>
            <a:r>
              <a:rPr lang="ru-MD" dirty="0" err="1"/>
              <a:t>кассалық</a:t>
            </a:r>
            <a:r>
              <a:rPr lang="ru-MD" dirty="0"/>
              <a:t> </a:t>
            </a:r>
            <a:r>
              <a:rPr lang="ru-MD" dirty="0" err="1"/>
              <a:t>ордерінің</a:t>
            </a:r>
            <a:r>
              <a:rPr lang="ru-MD" dirty="0"/>
              <a:t> </a:t>
            </a:r>
            <a:r>
              <a:rPr lang="ru-MD" dirty="0" err="1"/>
              <a:t>бірінші</a:t>
            </a:r>
            <a:r>
              <a:rPr lang="ru-MD" dirty="0"/>
              <a:t> </a:t>
            </a:r>
            <a:r>
              <a:rPr lang="ru-MD" dirty="0" err="1"/>
              <a:t>бөлігінде</a:t>
            </a:r>
            <a:r>
              <a:rPr lang="ru-MD" dirty="0"/>
              <a:t> </a:t>
            </a:r>
            <a:r>
              <a:rPr lang="ru-MD" dirty="0" err="1"/>
              <a:t>ақшаны</a:t>
            </a:r>
            <a:r>
              <a:rPr lang="ru-MD" dirty="0"/>
              <a:t> беру </a:t>
            </a:r>
            <a:r>
              <a:rPr lang="ru-MD" dirty="0" err="1"/>
              <a:t>туралы</a:t>
            </a:r>
            <a:r>
              <a:rPr lang="ru-MD" dirty="0"/>
              <a:t> </a:t>
            </a:r>
            <a:r>
              <a:rPr lang="ru-MD" dirty="0" err="1"/>
              <a:t>үкім</a:t>
            </a:r>
            <a:r>
              <a:rPr lang="ru-MD" dirty="0"/>
              <a:t> бар, ал </a:t>
            </a:r>
            <a:r>
              <a:rPr lang="ru-MD" dirty="0" err="1"/>
              <a:t>екінші</a:t>
            </a:r>
            <a:r>
              <a:rPr lang="ru-MD" dirty="0"/>
              <a:t> </a:t>
            </a:r>
            <a:r>
              <a:rPr lang="ru-MD" dirty="0" err="1"/>
              <a:t>бөлігінде</a:t>
            </a:r>
            <a:r>
              <a:rPr lang="ru-MD" dirty="0"/>
              <a:t> </a:t>
            </a:r>
            <a:r>
              <a:rPr lang="ru-MD" dirty="0" err="1"/>
              <a:t>ақшаны</a:t>
            </a:r>
            <a:r>
              <a:rPr lang="ru-MD" dirty="0"/>
              <a:t> </a:t>
            </a:r>
            <a:r>
              <a:rPr lang="ru-MD" dirty="0" err="1"/>
              <a:t>алушы</a:t>
            </a:r>
            <a:r>
              <a:rPr lang="ru-MD" dirty="0"/>
              <a:t> мен </a:t>
            </a:r>
            <a:r>
              <a:rPr lang="ru-MD" dirty="0" err="1"/>
              <a:t>кассирдің</a:t>
            </a:r>
            <a:r>
              <a:rPr lang="ru-MD" dirty="0"/>
              <a:t> </a:t>
            </a:r>
            <a:r>
              <a:rPr lang="ru-MD" dirty="0" err="1"/>
              <a:t>қолдарымен</a:t>
            </a:r>
            <a:r>
              <a:rPr lang="ru-MD" dirty="0"/>
              <a:t> </a:t>
            </a:r>
            <a:r>
              <a:rPr lang="ru-MD" dirty="0" err="1"/>
              <a:t>расталынған</a:t>
            </a:r>
            <a:r>
              <a:rPr lang="ru-MD" dirty="0"/>
              <a:t> </a:t>
            </a:r>
            <a:r>
              <a:rPr lang="ru-MD" dirty="0" err="1"/>
              <a:t>ақшаны</a:t>
            </a:r>
            <a:r>
              <a:rPr lang="ru-MD" dirty="0"/>
              <a:t> беру </a:t>
            </a:r>
            <a:r>
              <a:rPr lang="ru-MD" dirty="0" err="1"/>
              <a:t>ресімделеді</a:t>
            </a:r>
            <a:r>
              <a:rPr lang="ru-MD" dirty="0"/>
              <a:t>; </a:t>
            </a:r>
            <a:r>
              <a:rPr lang="ru-MD" dirty="0" err="1"/>
              <a:t>материалдық</a:t>
            </a:r>
            <a:r>
              <a:rPr lang="ru-MD" dirty="0"/>
              <a:t> </a:t>
            </a:r>
            <a:r>
              <a:rPr lang="ru-MD" dirty="0" err="1"/>
              <a:t>құндылықтарды</a:t>
            </a:r>
            <a:r>
              <a:rPr lang="ru-MD" dirty="0"/>
              <a:t> </a:t>
            </a:r>
            <a:r>
              <a:rPr lang="ru-MD" dirty="0" err="1"/>
              <a:t>босату</a:t>
            </a:r>
            <a:r>
              <a:rPr lang="ru-MD" dirty="0"/>
              <a:t> </a:t>
            </a:r>
            <a:r>
              <a:rPr lang="ru-MD" dirty="0" err="1"/>
              <a:t>накладнойы</a:t>
            </a:r>
            <a:r>
              <a:rPr lang="ru-MD" dirty="0"/>
              <a:t> </a:t>
            </a:r>
            <a:r>
              <a:rPr lang="ru-MD" dirty="0" err="1"/>
              <a:t>қоймадан</a:t>
            </a:r>
            <a:r>
              <a:rPr lang="ru-MD" dirty="0"/>
              <a:t> </a:t>
            </a:r>
            <a:r>
              <a:rPr lang="ru-MD" dirty="0" err="1"/>
              <a:t>цехқа</a:t>
            </a:r>
            <a:r>
              <a:rPr lang="ru-MD" dirty="0"/>
              <a:t> </a:t>
            </a:r>
            <a:r>
              <a:rPr lang="ru-MD" dirty="0" err="1"/>
              <a:t>материалдарды</a:t>
            </a:r>
            <a:r>
              <a:rPr lang="ru-MD" dirty="0"/>
              <a:t> </a:t>
            </a:r>
            <a:r>
              <a:rPr lang="ru-MD" dirty="0" err="1"/>
              <a:t>босату</a:t>
            </a:r>
            <a:r>
              <a:rPr lang="ru-MD" dirty="0"/>
              <a:t> </a:t>
            </a:r>
            <a:r>
              <a:rPr lang="ru-MD" dirty="0" err="1"/>
              <a:t>үкімінен</a:t>
            </a:r>
            <a:r>
              <a:rPr lang="ru-MD" dirty="0"/>
              <a:t>, </a:t>
            </a:r>
            <a:r>
              <a:rPr lang="ru-MD" dirty="0" err="1"/>
              <a:t>сонымен</a:t>
            </a:r>
            <a:r>
              <a:rPr lang="ru-MD" dirty="0"/>
              <a:t> </a:t>
            </a:r>
            <a:r>
              <a:rPr lang="ru-MD" dirty="0" err="1"/>
              <a:t>қатар</a:t>
            </a:r>
            <a:r>
              <a:rPr lang="ru-MD" dirty="0"/>
              <a:t> </a:t>
            </a:r>
            <a:r>
              <a:rPr lang="ru-MD" dirty="0" err="1"/>
              <a:t>нақты</a:t>
            </a:r>
            <a:r>
              <a:rPr lang="ru-MD" dirty="0"/>
              <a:t> </a:t>
            </a:r>
            <a:r>
              <a:rPr lang="ru-MD" dirty="0" err="1"/>
              <a:t>бергендігін</a:t>
            </a:r>
            <a:r>
              <a:rPr lang="ru-MD" dirty="0"/>
              <a:t> </a:t>
            </a:r>
            <a:r>
              <a:rPr lang="ru-MD" dirty="0" err="1"/>
              <a:t>ресімдеуден</a:t>
            </a:r>
            <a:r>
              <a:rPr lang="ru-MD" dirty="0"/>
              <a:t> </a:t>
            </a:r>
            <a:r>
              <a:rPr lang="ru-MD" dirty="0" err="1"/>
              <a:t>тұрады</a:t>
            </a:r>
            <a:r>
              <a:rPr lang="ru-MD" dirty="0"/>
              <a:t> </a:t>
            </a:r>
            <a:r>
              <a:rPr lang="ru-MD" dirty="0" err="1"/>
              <a:t>және</a:t>
            </a:r>
            <a:r>
              <a:rPr lang="ru-MD" dirty="0"/>
              <a:t> </a:t>
            </a:r>
            <a:r>
              <a:rPr lang="ru-MD" dirty="0" err="1"/>
              <a:t>т.б</a:t>
            </a:r>
            <a:r>
              <a:rPr lang="ru-MD" dirty="0"/>
              <a:t>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946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2858" y="614149"/>
            <a:ext cx="10018713" cy="532263"/>
          </a:xfrm>
        </p:spPr>
        <p:txBody>
          <a:bodyPr>
            <a:noAutofit/>
          </a:bodyPr>
          <a:lstStyle/>
          <a:p>
            <a:r>
              <a:rPr lang="kk-KZ" sz="2000" b="1" dirty="0">
                <a:solidFill>
                  <a:schemeClr val="accent1">
                    <a:lumMod val="75000"/>
                  </a:schemeClr>
                </a:solidFill>
              </a:rPr>
              <a:t>Құрылу тәртібі бойынша </a:t>
            </a:r>
            <a:r>
              <a:rPr lang="kk-KZ" sz="2000" dirty="0">
                <a:solidFill>
                  <a:srgbClr val="002060"/>
                </a:solidFill>
              </a:rPr>
              <a:t>құжаттар алғашқы және біріктірілген болып бөлінеді. 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7230" y="880281"/>
            <a:ext cx="10849970" cy="22245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</a:rPr>
              <a:t>Алғашқы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dirty="0" err="1"/>
              <a:t>әрбір</a:t>
            </a:r>
            <a:r>
              <a:rPr lang="ru-RU" sz="1600" dirty="0"/>
              <a:t> </a:t>
            </a:r>
            <a:r>
              <a:rPr lang="ru-RU" sz="1600" dirty="0" err="1"/>
              <a:t>жеке</a:t>
            </a:r>
            <a:r>
              <a:rPr lang="ru-RU" sz="1600" dirty="0"/>
              <a:t> </a:t>
            </a:r>
            <a:r>
              <a:rPr lang="ru-RU" sz="1600" dirty="0" err="1"/>
              <a:t>әрекетке</a:t>
            </a:r>
            <a:r>
              <a:rPr lang="ru-RU" sz="1600" dirty="0"/>
              <a:t> </a:t>
            </a:r>
            <a:r>
              <a:rPr lang="ru-RU" sz="1600" dirty="0" err="1"/>
              <a:t>олар</a:t>
            </a:r>
            <a:r>
              <a:rPr lang="ru-RU" sz="1600" dirty="0"/>
              <a:t> </a:t>
            </a:r>
            <a:r>
              <a:rPr lang="ru-RU" sz="1600" dirty="0" err="1"/>
              <a:t>орындалған</a:t>
            </a:r>
            <a:r>
              <a:rPr lang="ru-RU" sz="1600" dirty="0"/>
              <a:t> </a:t>
            </a:r>
            <a:r>
              <a:rPr lang="ru-RU" sz="1600" dirty="0" err="1"/>
              <a:t>сәтте</a:t>
            </a:r>
            <a:r>
              <a:rPr lang="ru-RU" sz="1600" dirty="0"/>
              <a:t> </a:t>
            </a:r>
            <a:r>
              <a:rPr lang="ru-RU" sz="1600" dirty="0" err="1"/>
              <a:t>құралады</a:t>
            </a:r>
            <a:r>
              <a:rPr lang="ru-RU" sz="1600" dirty="0"/>
              <a:t>. </a:t>
            </a:r>
            <a:r>
              <a:rPr lang="ru-RU" sz="1600" dirty="0" err="1"/>
              <a:t>Мысалы</a:t>
            </a:r>
            <a:r>
              <a:rPr lang="ru-RU" sz="1600" dirty="0"/>
              <a:t>, </a:t>
            </a:r>
            <a:r>
              <a:rPr lang="ru-RU" sz="1600" dirty="0" err="1"/>
              <a:t>кіріс</a:t>
            </a:r>
            <a:r>
              <a:rPr lang="ru-RU" sz="1600" dirty="0"/>
              <a:t> </a:t>
            </a:r>
            <a:r>
              <a:rPr lang="ru-RU" sz="1600" dirty="0" err="1"/>
              <a:t>кассалық</a:t>
            </a:r>
            <a:r>
              <a:rPr lang="ru-RU" sz="1600" dirty="0"/>
              <a:t> </a:t>
            </a:r>
            <a:r>
              <a:rPr lang="ru-RU" sz="1600" dirty="0" err="1"/>
              <a:t>ордері</a:t>
            </a:r>
            <a:r>
              <a:rPr lang="ru-RU" sz="1600" dirty="0"/>
              <a:t>,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кассалық</a:t>
            </a:r>
            <a:r>
              <a:rPr lang="ru-RU" sz="1600" dirty="0"/>
              <a:t> </a:t>
            </a:r>
            <a:r>
              <a:rPr lang="ru-RU" sz="1600" dirty="0" err="1"/>
              <a:t>ордері</a:t>
            </a:r>
            <a:r>
              <a:rPr lang="ru-RU" sz="1600" dirty="0"/>
              <a:t>, </a:t>
            </a:r>
            <a:r>
              <a:rPr lang="ru-RU" sz="1600" dirty="0" err="1"/>
              <a:t>материалдарды</a:t>
            </a:r>
            <a:r>
              <a:rPr lang="ru-RU" sz="1600" dirty="0"/>
              <a:t> </a:t>
            </a:r>
            <a:r>
              <a:rPr lang="ru-RU" sz="1600" dirty="0" err="1"/>
              <a:t>босатуға</a:t>
            </a:r>
            <a:r>
              <a:rPr lang="ru-RU" sz="1600" dirty="0"/>
              <a:t> </a:t>
            </a:r>
            <a:r>
              <a:rPr lang="ru-RU" sz="1600" dirty="0" err="1"/>
              <a:t>тлап</a:t>
            </a:r>
            <a:r>
              <a:rPr lang="ru-RU" sz="1600" dirty="0"/>
              <a:t>, </a:t>
            </a:r>
            <a:r>
              <a:rPr lang="ru-RU" sz="1600" dirty="0" err="1"/>
              <a:t>төлем</a:t>
            </a:r>
            <a:r>
              <a:rPr lang="ru-RU" sz="1600" dirty="0"/>
              <a:t> </a:t>
            </a:r>
            <a:r>
              <a:rPr lang="ru-RU" sz="1600" dirty="0" err="1"/>
              <a:t>тапсырмасы</a:t>
            </a:r>
            <a:r>
              <a:rPr lang="ru-RU" sz="1600" dirty="0"/>
              <a:t>, </a:t>
            </a:r>
            <a:r>
              <a:rPr lang="ru-RU" sz="1600" dirty="0" err="1"/>
              <a:t>негізгі</a:t>
            </a:r>
            <a:r>
              <a:rPr lang="ru-RU" sz="1600" dirty="0"/>
              <a:t> </a:t>
            </a:r>
            <a:r>
              <a:rPr lang="ru-RU" sz="1600" dirty="0" err="1"/>
              <a:t>құралдарды</a:t>
            </a:r>
            <a:r>
              <a:rPr lang="ru-RU" sz="1600" dirty="0"/>
              <a:t> беру-</a:t>
            </a:r>
            <a:r>
              <a:rPr lang="ru-RU" sz="1600" dirty="0" err="1"/>
              <a:t>тапсыру</a:t>
            </a:r>
            <a:r>
              <a:rPr lang="ru-RU" sz="1600" dirty="0"/>
              <a:t> </a:t>
            </a:r>
            <a:r>
              <a:rPr lang="ru-RU" sz="1600" dirty="0" err="1"/>
              <a:t>актісі</a:t>
            </a:r>
            <a:r>
              <a:rPr lang="ru-RU" sz="1600" dirty="0"/>
              <a:t>, </a:t>
            </a:r>
            <a:r>
              <a:rPr lang="ru-RU" sz="1600" dirty="0" err="1"/>
              <a:t>негізгі</a:t>
            </a:r>
            <a:r>
              <a:rPr lang="ru-RU" sz="1600" dirty="0"/>
              <a:t> </a:t>
            </a:r>
            <a:r>
              <a:rPr lang="ru-RU" sz="1600" dirty="0" err="1"/>
              <a:t>құралдарды</a:t>
            </a:r>
            <a:r>
              <a:rPr lang="ru-RU" sz="1600" dirty="0"/>
              <a:t> </a:t>
            </a:r>
            <a:r>
              <a:rPr lang="ru-RU" sz="1600" dirty="0" err="1"/>
              <a:t>істен</a:t>
            </a:r>
            <a:r>
              <a:rPr lang="ru-RU" sz="1600" dirty="0"/>
              <a:t> </a:t>
            </a:r>
            <a:r>
              <a:rPr lang="ru-RU" sz="1600" dirty="0" err="1"/>
              <a:t>шығару</a:t>
            </a:r>
            <a:r>
              <a:rPr lang="ru-RU" sz="1600" dirty="0"/>
              <a:t> </a:t>
            </a:r>
            <a:r>
              <a:rPr lang="ru-RU" sz="1600" dirty="0" err="1"/>
              <a:t>актісі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т.б</a:t>
            </a:r>
            <a:r>
              <a:rPr lang="ru-RU" sz="1600" dirty="0"/>
              <a:t>.</a:t>
            </a:r>
          </a:p>
          <a:p>
            <a:pPr marL="0" indent="0" algn="just">
              <a:buNone/>
            </a:pP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</a:rPr>
              <a:t>Біріктірілген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dirty="0" err="1"/>
              <a:t>құрылған</a:t>
            </a:r>
            <a:r>
              <a:rPr lang="ru-RU" sz="1600" dirty="0"/>
              <a:t> </a:t>
            </a:r>
            <a:r>
              <a:rPr lang="ru-RU" sz="1600" dirty="0" err="1"/>
              <a:t>алғашқы</a:t>
            </a:r>
            <a:r>
              <a:rPr lang="ru-RU" sz="1600" dirty="0"/>
              <a:t> </a:t>
            </a:r>
            <a:r>
              <a:rPr lang="ru-RU" sz="1600" dirty="0" err="1"/>
              <a:t>құжатардың</a:t>
            </a:r>
            <a:r>
              <a:rPr lang="ru-RU" sz="1600" dirty="0"/>
              <a:t> </a:t>
            </a:r>
            <a:r>
              <a:rPr lang="ru-RU" sz="1600" dirty="0" err="1"/>
              <a:t>негізінде</a:t>
            </a:r>
            <a:r>
              <a:rPr lang="ru-RU" sz="1600" dirty="0"/>
              <a:t> </a:t>
            </a:r>
            <a:r>
              <a:rPr lang="ru-RU" sz="1600" dirty="0" err="1"/>
              <a:t>ресімделеді</a:t>
            </a:r>
            <a:r>
              <a:rPr lang="ru-RU" sz="1600" dirty="0"/>
              <a:t>. </a:t>
            </a:r>
            <a:r>
              <a:rPr lang="ru-RU" sz="1600" dirty="0" err="1"/>
              <a:t>Оларды</a:t>
            </a:r>
            <a:r>
              <a:rPr lang="ru-RU" sz="1600" dirty="0"/>
              <a:t> </a:t>
            </a:r>
            <a:r>
              <a:rPr lang="ru-RU" sz="1600" dirty="0" err="1"/>
              <a:t>пайдалану</a:t>
            </a:r>
            <a:r>
              <a:rPr lang="ru-RU" sz="1600" dirty="0"/>
              <a:t> </a:t>
            </a:r>
            <a:r>
              <a:rPr lang="ru-RU" sz="1600" dirty="0" err="1"/>
              <a:t>біртекті</a:t>
            </a:r>
            <a:r>
              <a:rPr lang="ru-RU" sz="1600" dirty="0"/>
              <a:t> </a:t>
            </a:r>
            <a:r>
              <a:rPr lang="ru-RU" sz="1600" dirty="0" err="1"/>
              <a:t>әрекеттерге</a:t>
            </a:r>
            <a:r>
              <a:rPr lang="ru-RU" sz="1600" dirty="0"/>
              <a:t> </a:t>
            </a:r>
            <a:r>
              <a:rPr lang="ru-RU" sz="1600" dirty="0" err="1"/>
              <a:t>бақылау</a:t>
            </a:r>
            <a:r>
              <a:rPr lang="ru-RU" sz="1600" dirty="0"/>
              <a:t> </a:t>
            </a:r>
            <a:r>
              <a:rPr lang="ru-RU" sz="1600" dirty="0" err="1"/>
              <a:t>жасауды</a:t>
            </a:r>
            <a:r>
              <a:rPr lang="ru-RU" sz="1600" dirty="0"/>
              <a:t> </a:t>
            </a:r>
            <a:r>
              <a:rPr lang="ru-RU" sz="1600" dirty="0" err="1"/>
              <a:t>жеңілдетеді</a:t>
            </a:r>
            <a:r>
              <a:rPr lang="ru-RU" sz="1600" dirty="0"/>
              <a:t>. </a:t>
            </a:r>
            <a:r>
              <a:rPr lang="ru-RU" sz="1600" dirty="0" err="1"/>
              <a:t>Олар</a:t>
            </a:r>
            <a:r>
              <a:rPr lang="ru-RU" sz="1600" dirty="0"/>
              <a:t> </a:t>
            </a:r>
            <a:r>
              <a:rPr lang="ru-RU" sz="1600" dirty="0" err="1"/>
              <a:t>растаушы</a:t>
            </a:r>
            <a:r>
              <a:rPr lang="ru-RU" sz="1600" dirty="0"/>
              <a:t>, </a:t>
            </a:r>
            <a:r>
              <a:rPr lang="ru-RU" sz="1600" dirty="0" err="1"/>
              <a:t>бухгалтерлік</a:t>
            </a:r>
            <a:r>
              <a:rPr lang="ru-RU" sz="1600" dirty="0"/>
              <a:t> </a:t>
            </a:r>
            <a:r>
              <a:rPr lang="ru-RU" sz="1600" dirty="0" err="1"/>
              <a:t>толтырылған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аралас</a:t>
            </a:r>
            <a:r>
              <a:rPr lang="ru-RU" sz="1600" dirty="0"/>
              <a:t> </a:t>
            </a:r>
            <a:r>
              <a:rPr lang="ru-RU" sz="1600" dirty="0" err="1"/>
              <a:t>болуы</a:t>
            </a:r>
            <a:r>
              <a:rPr lang="ru-RU" sz="1600" dirty="0"/>
              <a:t> </a:t>
            </a:r>
            <a:r>
              <a:rPr lang="ru-RU" sz="1600" dirty="0" err="1"/>
              <a:t>мүмкін</a:t>
            </a:r>
            <a:r>
              <a:rPr lang="ru-RU" sz="1600" dirty="0"/>
              <a:t>. </a:t>
            </a:r>
            <a:r>
              <a:rPr lang="ru-RU" sz="1600" dirty="0" err="1"/>
              <a:t>Мысалы</a:t>
            </a:r>
            <a:r>
              <a:rPr lang="ru-RU" sz="1600" dirty="0"/>
              <a:t>,  </a:t>
            </a:r>
            <a:r>
              <a:rPr lang="ru-RU" sz="1600" dirty="0" err="1"/>
              <a:t>аванстық</a:t>
            </a:r>
            <a:r>
              <a:rPr lang="ru-RU" sz="1600" dirty="0"/>
              <a:t> </a:t>
            </a:r>
            <a:r>
              <a:rPr lang="ru-RU" sz="1600" dirty="0" err="1"/>
              <a:t>есептер</a:t>
            </a:r>
            <a:r>
              <a:rPr lang="ru-RU" sz="1600" dirty="0"/>
              <a:t>, </a:t>
            </a:r>
            <a:r>
              <a:rPr lang="ru-RU" sz="1600" dirty="0" err="1"/>
              <a:t>кассалық</a:t>
            </a:r>
            <a:r>
              <a:rPr lang="ru-RU" sz="1600" dirty="0"/>
              <a:t> </a:t>
            </a:r>
            <a:r>
              <a:rPr lang="ru-RU" sz="1600" dirty="0" err="1"/>
              <a:t>есептер</a:t>
            </a:r>
            <a:r>
              <a:rPr lang="ru-RU" sz="1600" dirty="0"/>
              <a:t>, </a:t>
            </a:r>
            <a:r>
              <a:rPr lang="ru-RU" sz="1600" dirty="0" err="1"/>
              <a:t>шоттардан</a:t>
            </a:r>
            <a:r>
              <a:rPr lang="ru-RU" sz="1600" dirty="0"/>
              <a:t> банк </a:t>
            </a:r>
            <a:r>
              <a:rPr lang="ru-RU" sz="1600" dirty="0" err="1"/>
              <a:t>көшірмелері</a:t>
            </a:r>
            <a:r>
              <a:rPr lang="ru-RU" sz="1600" dirty="0"/>
              <a:t>, </a:t>
            </a:r>
            <a:r>
              <a:rPr lang="ru-RU" sz="1600" dirty="0" err="1"/>
              <a:t>топтастырылған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жинақтау</a:t>
            </a:r>
            <a:r>
              <a:rPr lang="ru-RU" sz="1600" dirty="0"/>
              <a:t> </a:t>
            </a:r>
            <a:r>
              <a:rPr lang="ru-RU" sz="1600" dirty="0" err="1"/>
              <a:t>ведомостары</a:t>
            </a:r>
            <a:r>
              <a:rPr lang="ru-RU" sz="1600" dirty="0"/>
              <a:t>. </a:t>
            </a:r>
            <a:endParaRPr lang="ru-RU" sz="1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87546" y="3029803"/>
            <a:ext cx="9212239" cy="76427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Шаруашылық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әрекеттердің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мазмұны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бойынша</a:t>
            </a:r>
            <a:r>
              <a:rPr lang="ru-RU" sz="2000" b="1" dirty="0"/>
              <a:t> </a:t>
            </a:r>
            <a:r>
              <a:rPr lang="ru-RU" sz="2000" dirty="0" err="1">
                <a:solidFill>
                  <a:srgbClr val="002060"/>
                </a:solidFill>
              </a:rPr>
              <a:t>құжаттар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материалдық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ақшалай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және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есеп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айырысу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құжаттары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болып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табылады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7230" y="4061685"/>
            <a:ext cx="108499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Материалдық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құжаттар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еңбек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құралдары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мен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заттарының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бар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болуы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мен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қозғалысын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көрсетеді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Оларға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негізгі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құралдар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материалдық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емес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активтер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ұзақ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мерзімді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салымдар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өндіріс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қорлары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мен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шығындары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жатады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Мысалы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негізгі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құралдарды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қабылдау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-беру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актілері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материалдық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құндылықтарды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кірістеу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босату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құжаттары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өндіріс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шығындары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шоттары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бойынша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есеп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тіркегіштерін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толтыруға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қажетті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кестелер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анықтамалармен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есеп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айырысулар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ведомостар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шот-фактуралар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накладнойлар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т.б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 </a:t>
            </a:r>
          </a:p>
          <a:p>
            <a:pPr indent="457200" algn="just">
              <a:spcAft>
                <a:spcPts val="0"/>
              </a:spcAft>
            </a:pP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Ақшалай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құжаттар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ақшалай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қаражаттардың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қозғалысын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көрсетеді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Олардың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көмегімен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кассалық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банк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әрекетері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есептелінеді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Мысалы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чектер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банк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көшірмелері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кассалық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кіріс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шығыс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ордерлері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ақшаны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қабылдау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түбіртегі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пошта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вексель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маркалары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қарыздар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облигациялар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жинақ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сертификаттары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т.б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Есеп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айырысу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құжаттары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кәсіпорынның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заңды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жеке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тұлғалармен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есеп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айырысуын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көрсетеді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Мысалы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төлем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тапсырмасы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есеп-төлем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ведомостары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ea typeface="Times New Roman" panose="02020603050405020304" pitchFamily="18" charset="0"/>
              </a:rPr>
              <a:t>т.б</a:t>
            </a:r>
            <a:r>
              <a:rPr lang="ru-RU" sz="1600" dirty="0" smtClean="0">
                <a:effectLst/>
                <a:ea typeface="Times New Roman" panose="02020603050405020304" pitchFamily="18" charset="0"/>
              </a:rPr>
              <a:t>. </a:t>
            </a: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519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91068"/>
            <a:ext cx="10239117" cy="666693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Әрекеттерді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бейнелеу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әдісі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бойынша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бірреттік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жинақтау</a:t>
            </a:r>
            <a:r>
              <a:rPr lang="ru-RU" dirty="0"/>
              <a:t> </a:t>
            </a:r>
            <a:r>
              <a:rPr lang="ru-RU" dirty="0" err="1"/>
              <a:t>құжаттары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 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Бірреттік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әрекетті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бәруақытта</a:t>
            </a:r>
            <a:r>
              <a:rPr lang="ru-RU" dirty="0"/>
              <a:t> </a:t>
            </a:r>
            <a:r>
              <a:rPr lang="ru-RU" dirty="0" err="1"/>
              <a:t>орындалатын</a:t>
            </a:r>
            <a:r>
              <a:rPr lang="ru-RU" dirty="0"/>
              <a:t>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бейнелеу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Ресімделгеннен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бірретік</a:t>
            </a:r>
            <a:r>
              <a:rPr lang="ru-RU" dirty="0"/>
              <a:t> </a:t>
            </a:r>
            <a:r>
              <a:rPr lang="ru-RU" dirty="0" err="1"/>
              <a:t>құжат</a:t>
            </a:r>
            <a:r>
              <a:rPr lang="ru-RU" dirty="0"/>
              <a:t> </a:t>
            </a:r>
            <a:r>
              <a:rPr lang="ru-RU" dirty="0" err="1"/>
              <a:t>бухгалтерияға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есепте</a:t>
            </a:r>
            <a:r>
              <a:rPr lang="ru-RU" dirty="0"/>
              <a:t> </a:t>
            </a:r>
            <a:r>
              <a:rPr lang="ru-RU" dirty="0" err="1"/>
              <a:t>бейнелеу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негіз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кассалық</a:t>
            </a:r>
            <a:r>
              <a:rPr lang="ru-RU" dirty="0"/>
              <a:t> </a:t>
            </a:r>
            <a:r>
              <a:rPr lang="ru-RU" dirty="0" err="1"/>
              <a:t>ордерлері</a:t>
            </a:r>
            <a:r>
              <a:rPr lang="ru-RU" dirty="0"/>
              <a:t>,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айырысу-төлем</a:t>
            </a:r>
            <a:r>
              <a:rPr lang="ru-RU" dirty="0"/>
              <a:t> </a:t>
            </a:r>
            <a:r>
              <a:rPr lang="ru-RU" dirty="0" err="1"/>
              <a:t>ведомостары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Жинақтау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біртекті</a:t>
            </a:r>
            <a:r>
              <a:rPr lang="ru-RU" dirty="0"/>
              <a:t> </a:t>
            </a:r>
            <a:r>
              <a:rPr lang="ru-RU" dirty="0" err="1"/>
              <a:t>қайталанатын</a:t>
            </a:r>
            <a:r>
              <a:rPr lang="ru-RU" dirty="0"/>
              <a:t>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бейнелеу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нақыталатын</a:t>
            </a:r>
            <a:r>
              <a:rPr lang="ru-RU" dirty="0"/>
              <a:t> </a:t>
            </a:r>
            <a:r>
              <a:rPr lang="ru-RU" dirty="0" err="1"/>
              <a:t>кезеңге</a:t>
            </a:r>
            <a:r>
              <a:rPr lang="ru-RU" dirty="0"/>
              <a:t> (</a:t>
            </a:r>
            <a:r>
              <a:rPr lang="ru-RU" dirty="0" err="1"/>
              <a:t>апта</a:t>
            </a:r>
            <a:r>
              <a:rPr lang="ru-RU" dirty="0"/>
              <a:t>, </a:t>
            </a:r>
            <a:r>
              <a:rPr lang="ru-RU" dirty="0" err="1"/>
              <a:t>декда</a:t>
            </a:r>
            <a:r>
              <a:rPr lang="ru-RU" dirty="0"/>
              <a:t>, ай) </a:t>
            </a:r>
            <a:r>
              <a:rPr lang="ru-RU" dirty="0" err="1"/>
              <a:t>құрылады</a:t>
            </a:r>
            <a:r>
              <a:rPr lang="ru-RU" dirty="0"/>
              <a:t>. </a:t>
            </a:r>
            <a:r>
              <a:rPr lang="ru-RU" dirty="0" err="1"/>
              <a:t>Кезеңнің</a:t>
            </a:r>
            <a:r>
              <a:rPr lang="ru-RU" dirty="0"/>
              <a:t> </a:t>
            </a:r>
            <a:r>
              <a:rPr lang="ru-RU" dirty="0" err="1"/>
              <a:t>соңында</a:t>
            </a:r>
            <a:r>
              <a:rPr lang="ru-RU" dirty="0"/>
              <a:t>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жазбалары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пайдаланылатын</a:t>
            </a:r>
            <a:r>
              <a:rPr lang="ru-RU" dirty="0"/>
              <a:t> </a:t>
            </a:r>
            <a:r>
              <a:rPr lang="ru-RU" dirty="0" err="1"/>
              <a:t>көрсеткіштер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жиындары</a:t>
            </a:r>
            <a:r>
              <a:rPr lang="ru-RU" dirty="0"/>
              <a:t> </a:t>
            </a:r>
            <a:r>
              <a:rPr lang="ru-RU" dirty="0" err="1"/>
              <a:t>есептелінеді</a:t>
            </a:r>
            <a:r>
              <a:rPr lang="ru-RU" dirty="0"/>
              <a:t>. </a:t>
            </a:r>
            <a:r>
              <a:rPr lang="ru-RU" dirty="0" err="1"/>
              <a:t>Жинақтау</a:t>
            </a:r>
            <a:r>
              <a:rPr lang="ru-RU" dirty="0"/>
              <a:t> </a:t>
            </a:r>
            <a:r>
              <a:rPr lang="ru-RU" dirty="0" err="1"/>
              <a:t>құжаттары</a:t>
            </a:r>
            <a:r>
              <a:rPr lang="ru-RU" dirty="0"/>
              <a:t> </a:t>
            </a:r>
            <a:r>
              <a:rPr lang="ru-RU" dirty="0" err="1"/>
              <a:t>біріктірілген</a:t>
            </a:r>
            <a:r>
              <a:rPr lang="ru-RU" dirty="0"/>
              <a:t> </a:t>
            </a:r>
            <a:r>
              <a:rPr lang="ru-RU" dirty="0" err="1"/>
              <a:t>құжаттардан</a:t>
            </a:r>
            <a:r>
              <a:rPr lang="ru-RU" dirty="0"/>
              <a:t> </a:t>
            </a:r>
            <a:r>
              <a:rPr lang="ru-RU" dirty="0" err="1"/>
              <a:t>айырмашылығы</a:t>
            </a:r>
            <a:r>
              <a:rPr lang="ru-RU" dirty="0"/>
              <a:t> </a:t>
            </a:r>
            <a:r>
              <a:rPr lang="ru-RU" dirty="0" err="1"/>
              <a:t>біріктірілген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құжаттардың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толтырылады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жиыны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ал </a:t>
            </a:r>
            <a:r>
              <a:rPr lang="ru-RU" dirty="0" err="1"/>
              <a:t>жинақтау</a:t>
            </a:r>
            <a:r>
              <a:rPr lang="ru-RU" dirty="0"/>
              <a:t> </a:t>
            </a:r>
            <a:r>
              <a:rPr lang="ru-RU" dirty="0" err="1"/>
              <a:t>құжаттары</a:t>
            </a:r>
            <a:r>
              <a:rPr lang="ru-RU" dirty="0"/>
              <a:t> </a:t>
            </a:r>
            <a:r>
              <a:rPr lang="ru-RU" dirty="0" err="1"/>
              <a:t>әрекеттердің</a:t>
            </a:r>
            <a:r>
              <a:rPr lang="ru-RU" dirty="0"/>
              <a:t> </a:t>
            </a:r>
            <a:r>
              <a:rPr lang="ru-RU" dirty="0" err="1"/>
              <a:t>жинақталуы</a:t>
            </a:r>
            <a:r>
              <a:rPr lang="ru-RU" dirty="0"/>
              <a:t> </a:t>
            </a:r>
            <a:r>
              <a:rPr lang="ru-RU" dirty="0" err="1"/>
              <a:t>жолымен</a:t>
            </a:r>
            <a:r>
              <a:rPr lang="ru-RU" dirty="0"/>
              <a:t> </a:t>
            </a:r>
            <a:r>
              <a:rPr lang="ru-RU" dirty="0" err="1"/>
              <a:t>біртіндеп</a:t>
            </a:r>
            <a:r>
              <a:rPr lang="ru-RU" dirty="0"/>
              <a:t> </a:t>
            </a:r>
            <a:r>
              <a:rPr lang="ru-RU" dirty="0" err="1"/>
              <a:t>құрылатын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құжат</a:t>
            </a:r>
            <a:r>
              <a:rPr lang="ru-RU" dirty="0"/>
              <a:t>. </a:t>
            </a:r>
            <a:r>
              <a:rPr lang="ru-RU" dirty="0" err="1"/>
              <a:t>Жинақтау</a:t>
            </a:r>
            <a:r>
              <a:rPr lang="ru-RU" dirty="0"/>
              <a:t> </a:t>
            </a:r>
            <a:r>
              <a:rPr lang="ru-RU" dirty="0" err="1"/>
              <a:t>құжаттарына</a:t>
            </a:r>
            <a:r>
              <a:rPr lang="ru-RU" dirty="0"/>
              <a:t> </a:t>
            </a:r>
            <a:r>
              <a:rPr lang="ru-RU" dirty="0" err="1"/>
              <a:t>лимиттік-алу</a:t>
            </a:r>
            <a:r>
              <a:rPr lang="ru-RU" dirty="0"/>
              <a:t> </a:t>
            </a:r>
            <a:r>
              <a:rPr lang="ru-RU" dirty="0" err="1"/>
              <a:t>карталары</a:t>
            </a:r>
            <a:r>
              <a:rPr lang="ru-RU" dirty="0"/>
              <a:t>,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апталық</a:t>
            </a:r>
            <a:r>
              <a:rPr lang="ru-RU" dirty="0"/>
              <a:t> не </a:t>
            </a:r>
            <a:r>
              <a:rPr lang="ru-RU" dirty="0" err="1"/>
              <a:t>айлық</a:t>
            </a:r>
            <a:r>
              <a:rPr lang="ru-RU" dirty="0"/>
              <a:t> </a:t>
            </a:r>
            <a:r>
              <a:rPr lang="ru-RU" dirty="0" err="1"/>
              <a:t>нарядтар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</a:p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Толтырылған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жері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бойынша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Ішкі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кәсіпорында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бейнелеу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құрылады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кассалық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ордерлері</a:t>
            </a:r>
            <a:r>
              <a:rPr lang="ru-RU" dirty="0"/>
              <a:t>, </a:t>
            </a:r>
            <a:r>
              <a:rPr lang="ru-RU" dirty="0" err="1"/>
              <a:t>актілер</a:t>
            </a:r>
            <a:r>
              <a:rPr lang="ru-RU" dirty="0"/>
              <a:t>, </a:t>
            </a:r>
            <a:r>
              <a:rPr lang="ru-RU" dirty="0" err="1"/>
              <a:t>нарядтар</a:t>
            </a:r>
            <a:r>
              <a:rPr lang="ru-RU" dirty="0"/>
              <a:t>,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айырысу-төлем</a:t>
            </a:r>
            <a:r>
              <a:rPr lang="ru-RU" dirty="0"/>
              <a:t> </a:t>
            </a:r>
            <a:r>
              <a:rPr lang="ru-RU" dirty="0" err="1"/>
              <a:t>ведомостары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Сыртқы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құжаттар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кәсіпорыннан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, </a:t>
            </a:r>
            <a:r>
              <a:rPr lang="ru-RU" dirty="0" err="1"/>
              <a:t>ресімделген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келіп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шот-фактуралар</a:t>
            </a:r>
            <a:r>
              <a:rPr lang="ru-RU" dirty="0"/>
              <a:t>, банк </a:t>
            </a:r>
            <a:r>
              <a:rPr lang="ru-RU" dirty="0" err="1"/>
              <a:t>көшірмелері</a:t>
            </a:r>
            <a:r>
              <a:rPr lang="ru-RU" dirty="0"/>
              <a:t>, </a:t>
            </a:r>
            <a:r>
              <a:rPr lang="ru-RU" dirty="0" err="1"/>
              <a:t>тауарлы-көлік</a:t>
            </a:r>
            <a:r>
              <a:rPr lang="ru-RU" dirty="0"/>
              <a:t> </a:t>
            </a:r>
            <a:r>
              <a:rPr lang="ru-RU" dirty="0" err="1"/>
              <a:t>накладнойлары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</a:p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Толтыру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әдісі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бойынша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құжаттарды</a:t>
            </a:r>
            <a:r>
              <a:rPr lang="ru-RU" dirty="0"/>
              <a:t> </a:t>
            </a:r>
            <a:r>
              <a:rPr lang="ru-RU" dirty="0" err="1"/>
              <a:t>қолмен</a:t>
            </a:r>
            <a:r>
              <a:rPr lang="ru-RU" dirty="0"/>
              <a:t> </a:t>
            </a:r>
            <a:r>
              <a:rPr lang="ru-RU" dirty="0" err="1"/>
              <a:t>жасалынған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есептік</a:t>
            </a:r>
            <a:r>
              <a:rPr lang="ru-RU" dirty="0"/>
              <a:t> </a:t>
            </a:r>
            <a:r>
              <a:rPr lang="ru-RU" dirty="0" err="1"/>
              <a:t>техниканың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жасалынған</a:t>
            </a:r>
            <a:r>
              <a:rPr lang="ru-RU" dirty="0"/>
              <a:t> </a:t>
            </a:r>
            <a:r>
              <a:rPr lang="ru-RU" dirty="0" err="1"/>
              <a:t>құжаттарға</a:t>
            </a:r>
            <a:r>
              <a:rPr lang="ru-RU" dirty="0"/>
              <a:t> </a:t>
            </a:r>
            <a:r>
              <a:rPr lang="ru-RU" dirty="0" err="1"/>
              <a:t>жіктеуге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</a:p>
          <a:p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Қолмен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толтыру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жолымен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қолмен</a:t>
            </a:r>
            <a:r>
              <a:rPr lang="ru-RU" dirty="0"/>
              <a:t> не </a:t>
            </a:r>
            <a:r>
              <a:rPr lang="ru-RU" dirty="0" err="1"/>
              <a:t>жазба</a:t>
            </a:r>
            <a:r>
              <a:rPr lang="ru-RU" dirty="0"/>
              <a:t> </a:t>
            </a:r>
            <a:r>
              <a:rPr lang="ru-RU" dirty="0" err="1"/>
              <a:t>машинасымен</a:t>
            </a:r>
            <a:r>
              <a:rPr lang="ru-RU" dirty="0"/>
              <a:t> </a:t>
            </a:r>
            <a:r>
              <a:rPr lang="ru-RU" dirty="0" err="1"/>
              <a:t>толтырылады</a:t>
            </a:r>
            <a:r>
              <a:rPr lang="ru-RU" dirty="0"/>
              <a:t>. </a:t>
            </a:r>
          </a:p>
          <a:p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Есептік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техниканың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көмегімен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толтырылатын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автоматты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өндіріс</a:t>
            </a:r>
            <a:r>
              <a:rPr lang="ru-RU" dirty="0"/>
              <a:t> </a:t>
            </a:r>
            <a:r>
              <a:rPr lang="ru-RU" dirty="0" err="1"/>
              <a:t>әрекеттерінің</a:t>
            </a:r>
            <a:r>
              <a:rPr lang="ru-RU" dirty="0"/>
              <a:t> </a:t>
            </a:r>
            <a:r>
              <a:rPr lang="ru-RU" dirty="0" err="1"/>
              <a:t>орындалу</a:t>
            </a:r>
            <a:r>
              <a:rPr lang="ru-RU" dirty="0"/>
              <a:t> </a:t>
            </a:r>
            <a:r>
              <a:rPr lang="ru-RU" dirty="0" err="1"/>
              <a:t>сәтіндегі</a:t>
            </a:r>
            <a:r>
              <a:rPr lang="ru-RU" dirty="0"/>
              <a:t> </a:t>
            </a:r>
            <a:r>
              <a:rPr lang="ru-RU" dirty="0" err="1"/>
              <a:t>ақпаратын</a:t>
            </a:r>
            <a:r>
              <a:rPr lang="ru-RU" dirty="0"/>
              <a:t> </a:t>
            </a:r>
            <a:r>
              <a:rPr lang="ru-RU" dirty="0" err="1"/>
              <a:t>тіркеуге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004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103</TotalTime>
  <Words>1553</Words>
  <Application>Microsoft Office PowerPoint</Application>
  <PresentationFormat>Широкоэкранный</PresentationFormat>
  <Paragraphs>97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Corbel</vt:lpstr>
      <vt:lpstr>Times New Roman</vt:lpstr>
      <vt:lpstr>Параллакс</vt:lpstr>
      <vt:lpstr>Құжаттарндыру</vt:lpstr>
      <vt:lpstr>Қарастырылатын сұрақтар:</vt:lpstr>
      <vt:lpstr>1. Бухгалтерлік құжаттар және олардың мақсаттары </vt:lpstr>
      <vt:lpstr>Кәсіпорындардың шаруашылық және есеп жұмыстарындағы құжаттардың маңыздылығы:  </vt:lpstr>
      <vt:lpstr>Презентация PowerPoint</vt:lpstr>
      <vt:lpstr>2. Құжаттардың жіктелуі </vt:lpstr>
      <vt:lpstr>Құжаттар мақсаты бойынша үкімдік, атқарушы (растаушы), бухгалтерлік толтырылған және аралас болып бөлінеді.   </vt:lpstr>
      <vt:lpstr>Құрылу тәртібі бойынша құжаттар алғашқы және біріктірілген болып бөлінеді.  </vt:lpstr>
      <vt:lpstr>Презентация PowerPoint</vt:lpstr>
      <vt:lpstr>Құжаттардың реквизиттері </vt:lpstr>
      <vt:lpstr>Құжаттарды құруға және ресімдеуге қойылатын талаптар</vt:lpstr>
      <vt:lpstr>Құжаттарды тексеру және бухгалтерлік өңдеу </vt:lpstr>
      <vt:lpstr>Бақылау сұрақтары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Құжаттарндыру</dc:title>
  <dc:creator>Гульжан</dc:creator>
  <cp:lastModifiedBy>Гульжан</cp:lastModifiedBy>
  <cp:revision>9</cp:revision>
  <dcterms:created xsi:type="dcterms:W3CDTF">2020-09-21T16:11:18Z</dcterms:created>
  <dcterms:modified xsi:type="dcterms:W3CDTF">2020-09-21T17:54:47Z</dcterms:modified>
</cp:coreProperties>
</file>